
<file path=[Content_Types].xml><?xml version="1.0" encoding="utf-8"?>
<Types xmlns="http://schemas.openxmlformats.org/package/2006/content-types">
  <Default ContentType="image/png" Extension="png"/>
  <Default ContentType="application/vnd.openxmlformats-package.relationships+xml" Extension="rels"/>
  <Default ContentType="application/xml" Extension="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2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  <Override PartName="/docProps/custom.xml" ContentType="application/vnd.openxmlformats-officedocument.custom-properties+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Relationship Id="rId3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8"/>
  </p:sldMasterIdLst>
  <p:notesMasterIdLst>
    <p:notesMasterId r:id="rId6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</p:sldIdLst>
  <p:sldSz cx="12192000" cy="685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 mar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 marL="457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 marL="914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 marL="1371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 marL="18288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 marL="22860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 marL="2743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 marL="3200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 marL="3657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<Relationships xmlns="http://schemas.openxmlformats.org/package/2006/relationships"><Relationship Id="rId1" Target="theme/theme1.xml" Type="http://schemas.openxmlformats.org/officeDocument/2006/relationships/theme"/><Relationship Id="rId10" Target="slides/slide2.xml" Type="http://schemas.openxmlformats.org/officeDocument/2006/relationships/slide"/><Relationship Id="rId11" Target="slides/slide3.xml" Type="http://schemas.openxmlformats.org/officeDocument/2006/relationships/slide"/><Relationship Id="rId12" Target="slides/slide4.xml" Type="http://schemas.openxmlformats.org/officeDocument/2006/relationships/slide"/><Relationship Id="rId13" Target="slides/slide5.xml" Type="http://schemas.openxmlformats.org/officeDocument/2006/relationships/slide"/><Relationship Id="rId14" Target="slides/slide6.xml" Type="http://schemas.openxmlformats.org/officeDocument/2006/relationships/slide"/><Relationship Id="rId15" Target="slides/slide7.xml" Type="http://schemas.openxmlformats.org/officeDocument/2006/relationships/slide"/><Relationship Id="rId16" Target="slides/slide8.xml" Type="http://schemas.openxmlformats.org/officeDocument/2006/relationships/slide"/><Relationship Id="rId17" Target="slides/slide9.xml" Type="http://schemas.openxmlformats.org/officeDocument/2006/relationships/slide"/><Relationship Id="rId18" Target="slides/slide10.xml" Type="http://schemas.openxmlformats.org/officeDocument/2006/relationships/slide"/><Relationship Id="rId19" Target="slides/slide11.xml" Type="http://schemas.openxmlformats.org/officeDocument/2006/relationships/slide"/><Relationship Id="rId2" Target="viewProps.xml" Type="http://schemas.openxmlformats.org/officeDocument/2006/relationships/viewProps"/><Relationship Id="rId20" Target="slides/slide12.xml" Type="http://schemas.openxmlformats.org/officeDocument/2006/relationships/slide"/><Relationship Id="rId21" Target="slides/slide13.xml" Type="http://schemas.openxmlformats.org/officeDocument/2006/relationships/slide"/><Relationship Id="rId22" Target="slides/slide14.xml" Type="http://schemas.openxmlformats.org/officeDocument/2006/relationships/slide"/><Relationship Id="rId23" Target="slides/slide15.xml" Type="http://schemas.openxmlformats.org/officeDocument/2006/relationships/slide"/><Relationship Id="rId24" Target="slides/slide16.xml" Type="http://schemas.openxmlformats.org/officeDocument/2006/relationships/slide"/><Relationship Id="rId25" Target="slides/slide17.xml" Type="http://schemas.openxmlformats.org/officeDocument/2006/relationships/slide"/><Relationship Id="rId26" Target="slides/slide18.xml" Type="http://schemas.openxmlformats.org/officeDocument/2006/relationships/slide"/><Relationship Id="rId27" Target="slides/slide19.xml" Type="http://schemas.openxmlformats.org/officeDocument/2006/relationships/slide"/><Relationship Id="rId28" Target="slides/slide20.xml" Type="http://schemas.openxmlformats.org/officeDocument/2006/relationships/slide"/><Relationship Id="rId29" Target="slides/slide21.xml" Type="http://schemas.openxmlformats.org/officeDocument/2006/relationships/slide"/><Relationship Id="rId3" Target="presProps.xml" Type="http://schemas.openxmlformats.org/officeDocument/2006/relationships/presProps"/><Relationship Id="rId30" Target="notesSlides/notesSlide1.xml" Type="http://schemas.openxmlformats.org/officeDocument/2006/relationships/notesSlide"/><Relationship Id="rId31" Target="notesSlides/notesSlide2.xml" Type="http://schemas.openxmlformats.org/officeDocument/2006/relationships/notesSlide"/><Relationship Id="rId32" Target="notesSlides/notesSlide3.xml" Type="http://schemas.openxmlformats.org/officeDocument/2006/relationships/notesSlide"/><Relationship Id="rId33" Target="notesSlides/notesSlide4.xml" Type="http://schemas.openxmlformats.org/officeDocument/2006/relationships/notesSlide"/><Relationship Id="rId34" Target="notesSlides/notesSlide5.xml" Type="http://schemas.openxmlformats.org/officeDocument/2006/relationships/notesSlide"/><Relationship Id="rId35" Target="notesSlides/notesSlide6.xml" Type="http://schemas.openxmlformats.org/officeDocument/2006/relationships/notesSlide"/><Relationship Id="rId36" Target="notesSlides/notesSlide7.xml" Type="http://schemas.openxmlformats.org/officeDocument/2006/relationships/notesSlide"/><Relationship Id="rId37" Target="notesSlides/notesSlide8.xml" Type="http://schemas.openxmlformats.org/officeDocument/2006/relationships/notesSlide"/><Relationship Id="rId38" Target="notesSlides/notesSlide9.xml" Type="http://schemas.openxmlformats.org/officeDocument/2006/relationships/notesSlide"/><Relationship Id="rId39" Target="notesSlides/notesSlide10.xml" Type="http://schemas.openxmlformats.org/officeDocument/2006/relationships/notesSlide"/><Relationship Id="rId4" Target="slideMasters/slideMaster1.xml" Type="http://schemas.openxmlformats.org/officeDocument/2006/relationships/slideMaster"/><Relationship Id="rId40" Target="notesSlides/notesSlide11.xml" Type="http://schemas.openxmlformats.org/officeDocument/2006/relationships/notesSlide"/><Relationship Id="rId41" Target="notesSlides/notesSlide12.xml" Type="http://schemas.openxmlformats.org/officeDocument/2006/relationships/notesSlide"/><Relationship Id="rId42" Target="notesSlides/notesSlide13.xml" Type="http://schemas.openxmlformats.org/officeDocument/2006/relationships/notesSlide"/><Relationship Id="rId43" Target="notesSlides/notesSlide14.xml" Type="http://schemas.openxmlformats.org/officeDocument/2006/relationships/notesSlide"/><Relationship Id="rId44" Target="notesSlides/notesSlide15.xml" Type="http://schemas.openxmlformats.org/officeDocument/2006/relationships/notesSlide"/><Relationship Id="rId45" Target="notesSlides/notesSlide16.xml" Type="http://schemas.openxmlformats.org/officeDocument/2006/relationships/notesSlide"/><Relationship Id="rId46" Target="notesSlides/notesSlide17.xml" Type="http://schemas.openxmlformats.org/officeDocument/2006/relationships/notesSlide"/><Relationship Id="rId47" Target="notesSlides/notesSlide18.xml" Type="http://schemas.openxmlformats.org/officeDocument/2006/relationships/notesSlide"/><Relationship Id="rId48" Target="notesSlides/notesSlide19.xml" Type="http://schemas.openxmlformats.org/officeDocument/2006/relationships/notesSlide"/><Relationship Id="rId49" Target="notesSlides/notesSlide20.xml" Type="http://schemas.openxmlformats.org/officeDocument/2006/relationships/notesSlide"/><Relationship Id="rId50" Target="notesSlides/notesSlide21.xml" Type="http://schemas.openxmlformats.org/officeDocument/2006/relationships/notesSlide"/><Relationship Id="rId6" Target="notesMasters/notesMaster1.xml" Type="http://schemas.openxmlformats.org/officeDocument/2006/relationships/notesMaster"/><Relationship Id="rId7" Target="theme/theme2.xml" Type="http://schemas.openxmlformats.org/officeDocument/2006/relationships/theme"/><Relationship Id="rId8" Target="slideMasters/slideMaster2.xml" Type="http://schemas.openxmlformats.org/officeDocument/2006/relationships/slideMaster"/><Relationship Id="rId9" Target="slides/slide1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_rels/notesSlide1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6.xml" Type="http://schemas.openxmlformats.org/officeDocument/2006/relationships/slide"/></Relationships>
</file>

<file path=ppt/notesSlides/_rels/notesSlide1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7.xml" Type="http://schemas.openxmlformats.org/officeDocument/2006/relationships/slide"/></Relationships>
</file>

<file path=ppt/notesSlides/_rels/notesSlide1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8.xml" Type="http://schemas.openxmlformats.org/officeDocument/2006/relationships/slide"/></Relationships>
</file>

<file path=ppt/notesSlides/_rels/notesSlide1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9.xml" Type="http://schemas.openxmlformats.org/officeDocument/2006/relationships/slide"/></Relationships>
</file>

<file path=ppt/notesSlides/_rels/notesSlide2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0.xml" Type="http://schemas.openxmlformats.org/officeDocument/2006/relationships/slide"/></Relationships>
</file>

<file path=ppt/notesSlides/_rels/notesSlide2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1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同学们好，今天我们来讲评这次直线与圆单元测试的试卷。这份试卷涵盖了直线方程、圆的方程、直线与圆的位置关系、切线问题等核心知识点。我们会逐题分析解题思路，提炼方法，帮助大家巩固这一章的重点内容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今天我们重点讲评这五道题。前两道是选择题，考察直线方程的基本公式；后三道是解答大题，重点考察直线与圆的位置关系、切线问题以及实际应用。每道题我们都会先分析思路，再完整推导，最后提炼方法。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我们来看第1题。这道题给了两个点M和N，但其中有一个未知数a，还告诉我们直线的斜率是负二分之一，要求MN的距离。大家先思考一下，这道题应该分几步来做？是不是先利用斜率公式求出a的值，再代入距离公式算|MN|？好，下一页我们来看详细解答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好，我们来看第一步。斜率公式是y2减y1除以x2减x1。代入M(-2,a)和N(a,4)，注意x2减x1是a减负2，也就是a加2。斜率等于二分之四减a，等于负二分之一。交叉相乘得到8减2a等于负a减2，解出来a等于10。这一步大家容易出错的地方是分母的符号，一定要注意x2减x1不要写反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求出a等于10之后，我们就得到了M和N两个点的具体坐标。接下来用两点间距离公式，横坐标差是10减负2等于12，纵坐标差是4减10等于负6。平方和是144加36等于180，开根号就是根号180，化简等于6倍根号5。这道题不难，但两步都要算仔细，特别是符号不要搞错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第3题是一个经典的直线与坐标轴围成三角形的问题。题目说直线过点(2,3)，和x轴正半轴、y轴正半轴围成的三角形面积是12，求直线方程。大家思考一下，这种题用什么形式设直线方程最方便？是不是截距式？因为直接和x轴y轴交点有关，面积也好表示。但要注意，题目说正半轴，所以截距都得是正数，这个条件不能忘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这道题我们用截距式来设。设直线在x轴上的截距是a，y轴上的截距是b，因为是正半轴，所以a和b都大于0。截距式方程是x/a加y/b等于1。第一个条件，直线过点(2,3)，代入得到2/a加3/b等于1。第二个条件，三角形面积是二分之一ab等于12，所以ab等于24。这样我们就有了两个方程，两个未知数，下一页来解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我们来解这两个方程。由ab=24，得b=24/a，代入第一个方程。化简一下，3除以(24/a)就是3a/24等于a/8。所以方程变成2/a加a/8等于1。两边乘8a消分母，得到16加a平方等于8a，整理成a平方减8a加16等于0，这是一个完全平方，(a-4)平方等于0，所以a等于4。那b就等于24除以4等于6。代入截距式，x/4加y/6等于1，整理成一般式就是3x加2y减12等于0。这里要注意验证一下a和b都是正数，符合正半轴的条件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现在我们来看第17题，这是第一道大题，15分。题目给了一个圆的一般方程，和圆外一个点P。第一问求过P点的切线方程，第二问是一个分式形式的取值范围。大家先想想，做这种题第一步应该干什么？是不是先把圆的一般方程化成标准方程，找到圆心和半径？然后判断点P和圆的位置关系。对，先做这个准备工作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第一步先把圆的一般方程化成标准方程。对x配方，x平方加2x，加1再减1，所以(x+1)平方加y平方等于1。圆心是(-1,0)，半径是1。然后判断点P和圆的位置关系，算一下PC的距离平方，(-2+1)平方是1，(2-0)平方是4，加起来是5，大于半径平方1，所以P在圆外，有两条切线。这里特别提醒大家，设点斜式的时候，一定要单独考虑斜率不存在的情况，不然很容易漏掉一条竖直线的切线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好，我们分两种情况来求。第一种，斜率不存在的时候，直线是x=-2。算一下圆心到这条直线的距离，是|-1减负2|等于1，正好等于半径，所以x=-2确实是一条切线。第二种情况，斜率存在，设斜率为k，切线方程是y减2等于k(x加2)，整理成一般式。圆心到切线的距离等于半径，列方程。分子是|k*(-1)减0加2k加2|，也就是|k加2|，分母是根号下k平方加1，等于1。两边平方，(k加2)平方等于k平方加1，展开后4k加4等于1，k等于负四分之三。所以两条切线，一条是x=-2，另一条是代入k整理出来的3x加4y减2等于0。大家一定要记住，斜率不存在的情况单独验证，这是高频考点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第二问，求(y-2)/(x+2)的取值范围。大家看到这个分式，应该立刻反应过来它的几何意义是什么？对，就是圆上的点Q和定点P(-2,2)连线的斜率。那这个问题就转化成了：过P点的直线和圆有交点的时候，斜率k的范围是什么？当直线和圆相切的时候，斜率取到边界。哎，大家发现没有，上一问我们刚求过两条切线，切线斜率不就是边界值吗？所以这道题完全可以用上一问的结论，不用重新算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我们来分析一下斜率的范围。两条切线，一条是x=-2，斜率不存在；另一条斜率是负四分之三。那当Q点在圆上运动时，连线的斜率是怎么变化的呢？大家画图想象一下，P点在(-2,2)，圆在它右下方。当Q点在下方切点时，斜率是-3/4，然后Q点沿着圆往左上方运动到(-2,0)时，连线越来越陡，斜率趋向负无穷。所以整个范围就是从负无穷到-3/4，写成区间就是(-∞, -3/4]。这里要注意端点能不能取到，相切的时候是可以取到的，所以右边是闭区间。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第18题是一个实际应用题，说的是跟踪鲸的行进路线。大家首先要把文字描述转化成数学语言。O是原点，海岸线是x轴，观测站C在O的正东方向，OC等于15公里，所以C点坐标是(15,0)。观测半径是5公里，所以观测区域就是以(15,0)为圆心、半径5的一个圆。鲸的路线是y等于k倍根号x。第一问给了一个点A(1,1)，求k。这个很简单，代入就行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第一问很简单，把A(1,1)代入曲线方程，直接得到k=1。第二问第一小问，鲸什么时候开始进入观测区域？其实就是求鲸的路线和观测圆的交点。观测圆是以(15,0)为圆心、半径5，所以方程是(x-15)平方加y平方等于25。把y等于根号x代入，得到(x-15)平方加x等于25，展开整理成一元二次方程x平方减29x加200等于0。用求根公式，判别式是29平方减4乘200等于841减800等于41。两个根，(29减根号41)/2约等于11.3，(29加根号41)/2约等于17.7。因为鲸从西往东走，x越来越大，所以x小的那个点就是开始进入的位置，x大的是离开的位置。对应的y是根号11.3约等于3.4。所以答案是(11.3, 3.4)。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第二小问，鲸运动到哪里离C最近？我们设鲸的坐标是(x, 根号x)，那它到C(15,0)的距离平方就是(x-15)平方加y平方。把y换成根号x，平方后就是x，所以距离平方等于(x-15)平方加x，展开整理成x平方减29x加225。这是一个关于x的二次函数，开口向上，最小值在对称轴处。对称轴x等于29除以2等于14.5。这时候对应的y是根号14.5约等于3.8，距离d约等于3.8。所以最近点是(14.5, 3.8)。这里用二次函数求最值是常用方法，比用导数简单。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最后一道压轴题，17分。这道题有三问，层层递进。圆M的圆心是(0,4)，半径2。P是直线x-2y=0上的动点，过P作两条切线。第一问给了切线长，求P点坐标；第二问问外接圆过不过定点；第三问求切点弦AB的最小值。大家先记住一个核心模型：因为MA是半径，PA是切线，所以MA垂直PA，三角形MAP是直角三角形。这个直角三角形是解决这道题的关键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第一问，切线PA长2倍根号3，求P点坐标。关键是利用切线性质：MA垂直PA，所以三角形MAP是直角三角形。根据勾股定理，MP平方等于MA平方加PA平方。MA是半径等于2，PA是2倍根号3，平方是12，所以MP平方等于4加12等于16，MP等于4。P在直线x-2y=0上，我们设P的坐标是(2t, t)，这样满足直线方程。然后MP的距离平方是(2t减0)平方加(t减4)平方，展开是5t平方减8t加16，等于16。化简得到5t平方减8t等于0，提取公因式t，t等于0或者t等于8/5。所以P点有两个：(0,0)和(16/5, 8/5)。这道题不难，关键是想到用勾股定理把切线长转化为MP的长度。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第二问，三角形PAM的外接圆N过不过定点。首先，因为角PAM是90度，直角三角形的外接圆是以斜边为直径的，所以圆N就是以MP为直径的圆。我们写出圆N的方程，然后按参数t整理，把含t的项合并。求定点的方法很经典：不管t取什么值，等式都成立，那必须t的系数等于0，同时剩下的常数项也等于0。这样就得到两个方程，联立求解。解出来两个点，一个是(0,4)，也就是M点本身，当然在圆上；另一个是(8/5, 4/5)。所以圆N过两个定点。这种含参圆过定点的问题，方法就是整理成关于参数的方程，令系数全为0。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最后第三问，求AB长度的最小值。AB是两个切点的连线，叫切点弦。这里有个重要的几何关系：AB垂直于MP，而且三角形MAP的面积可以用两种方式表示，二分之一乘MA乘PA，等于二分之一乘MP乘AH，其中H是AB和MP的交点。这样就能推导出AB等于4倍PA除以MP。又因为PA平方等于MP平方减半径平方，整理一下，AB等于4倍根号下(1减4除以MP平方)。大家看这个式子，MP越大，AB就越接近4；MP越小，AB就越小。所以AB最小的时候，就是MP最小的时候。MP最小就是圆心M到直线l的距离。算一下，M(0,4)到直线x减2y等于0的距离，是|0减8|除以根号5，等于8除以根号5。代入AB的表达式，算出来最小值是根号11。这道题的关键是把AB的长度转化为用MP表示的式子，这样就把问题转化为求MP的最值了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最后我们来总结一下这一章的核心知识点。第一，直线方程，要熟练掌握斜率公式、截距式、点斜式等各种形式。第二，圆的方程，标准方程和一般方程之间的转化，特别是用配方法把一般方程化成标准方程，找到圆心和半径。第三，直线与圆的位置关系，用圆心到直线的距离d和半径r比较来判断。第四，切线问题，这是重点也是难点，记住切线垂直于过切点的半径，过圆外一点有两条切线，一定要单独验证斜率不存在的情况，还有切线长公式。大家把这些核心方法掌握了，直线与圆这一章的题就不难了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Shape 37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Shape 39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竖排标题与文本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_rels/slideMaster2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Relationship Id="rId2" Target="../slideLayouts/slideLayout12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Shape 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Shape 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默认主题">
    <p:bg>
      <p:bgPr>
        <a:solidFill>
          <a:srgbClr val="FFFFFF">
            <a:alpha val="100000"/>
          </a:srgbClr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5748369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.xml" Type="http://schemas.openxmlformats.org/officeDocument/2006/relationships/notesSlide"/></Relationships>
</file>

<file path=ppt/slides/_rels/slide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2.xml" Type="http://schemas.openxmlformats.org/officeDocument/2006/relationships/notesSlide"/></Relationships>
</file>

<file path=ppt/slides/_rels/slide3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3.xml" Type="http://schemas.openxmlformats.org/officeDocument/2006/relationships/notesSlide"/></Relationships>
</file>

<file path=ppt/slides/_rels/slide4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4.xml" Type="http://schemas.openxmlformats.org/officeDocument/2006/relationships/notesSlide"/></Relationships>
</file>

<file path=ppt/slides/_rels/slide5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5.xml" Type="http://schemas.openxmlformats.org/officeDocument/2006/relationships/notesSlide"/></Relationships>
</file>

<file path=ppt/slides/_rels/slide6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6.xml" Type="http://schemas.openxmlformats.org/officeDocument/2006/relationships/notesSlide"/></Relationships>
</file>

<file path=ppt/slides/_rels/slide7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7.xml" Type="http://schemas.openxmlformats.org/officeDocument/2006/relationships/notesSlide"/></Relationships>
</file>

<file path=ppt/slides/_rels/slide8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8.xml" Type="http://schemas.openxmlformats.org/officeDocument/2006/relationships/notesSlide"/></Relationships>
</file>

<file path=ppt/slides/_rels/slide9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9.xml" Type="http://schemas.openxmlformats.org/officeDocument/2006/relationships/notesSlide"/></Relationships>
</file>

<file path=ppt/slides/_rels/slide10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0.xml" Type="http://schemas.openxmlformats.org/officeDocument/2006/relationships/notesSlide"/></Relationships>
</file>

<file path=ppt/slides/_rels/slide1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1.xml" Type="http://schemas.openxmlformats.org/officeDocument/2006/relationships/notesSlide"/></Relationships>
</file>

<file path=ppt/slides/_rels/slide1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2.xml" Type="http://schemas.openxmlformats.org/officeDocument/2006/relationships/notesSlide"/></Relationships>
</file>

<file path=ppt/slides/_rels/slide13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3.xml" Type="http://schemas.openxmlformats.org/officeDocument/2006/relationships/notesSlide"/></Relationships>
</file>

<file path=ppt/slides/_rels/slide14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4.xml" Type="http://schemas.openxmlformats.org/officeDocument/2006/relationships/notesSlide"/></Relationships>
</file>

<file path=ppt/slides/_rels/slide15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5.xml" Type="http://schemas.openxmlformats.org/officeDocument/2006/relationships/notesSlide"/></Relationships>
</file>

<file path=ppt/slides/_rels/slide16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6.xml" Type="http://schemas.openxmlformats.org/officeDocument/2006/relationships/notesSlide"/></Relationships>
</file>

<file path=ppt/slides/_rels/slide17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7.xml" Type="http://schemas.openxmlformats.org/officeDocument/2006/relationships/notesSlide"/></Relationships>
</file>

<file path=ppt/slides/_rels/slide18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8.xml" Type="http://schemas.openxmlformats.org/officeDocument/2006/relationships/notesSlide"/></Relationships>
</file>

<file path=ppt/slides/_rels/slide19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9.xml" Type="http://schemas.openxmlformats.org/officeDocument/2006/relationships/notesSlide"/></Relationships>
</file>

<file path=ppt/slides/_rels/slide20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20.xml" Type="http://schemas.openxmlformats.org/officeDocument/2006/relationships/notesSlide"/></Relationships>
</file>

<file path=ppt/slides/_rels/slide2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21.xml" Type="http://schemas.openxmlformats.org/officeDocument/2006/relationships/notesSlide"/><Relationship Id="rId3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>
  <p:cSld>
    <p:bg>
      <p:bgPr>
        <a:solidFill>
          <a:srgbClr val="F0F2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1A2E4B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2032000"/>
            <a:ext cx="10160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44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高二数学单元测试讲评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3302000"/>
            <a:ext cx="10160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800">
                <a:solidFill>
                  <a:srgbClr val="E8720C"/>
                </a:solidFill>
                <a:latin typeface="Noto Sans SC"/>
                <a:ea typeface="Noto Sans SC"/>
                <a:cs typeface="Noto Sans SC"/>
                <a:sym typeface="Noto Sans SC"/>
              </a:rPr>
              <a:t>——直线与圆</a:t>
            </a:r>
            <a:endParaRPr lang="en-US" sz="1100"/>
          </a:p>
        </p:txBody>
      </p:sp>
      <p:cxnSp>
        <p:nvCxnSpPr>
          <p:cNvPr name="Connector 5" id="5"/>
          <p:cNvCxnSpPr/>
          <p:nvPr/>
        </p:nvCxnSpPr>
        <p:spPr>
          <a:xfrm rot="-28647" flipH="false" flipV="false">
            <a:off x="1016026" y="4311650"/>
            <a:ext cx="152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mpd="sng" cap="flat">
            <a:solidFill>
              <a:srgbClr val="E8720C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6" id="6"/>
          <p:cNvSpPr/>
          <p:nvPr/>
        </p:nvSpPr>
        <p:spPr>
          <a:xfrm rot="0" flipH="false" flipV="false">
            <a:off x="1016000" y="4699000"/>
            <a:ext cx="762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5A626E"/>
                </a:solidFill>
                <a:latin typeface="Noto Sans SC"/>
                <a:ea typeface="Noto Sans SC"/>
                <a:cs typeface="Noto Sans SC"/>
                <a:sym typeface="Noto Sans SC"/>
              </a:rPr>
              <a:t>选择题 · 解答题 · 逐题精讲 · 方法提炼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F0F2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1016000" y="635000"/>
            <a:ext cx="10160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8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本次讲评内容概览</a:t>
            </a:r>
            <a:endParaRPr lang="en-US" sz="1100"/>
          </a:p>
        </p:txBody>
      </p:sp>
      <p:cxnSp>
        <p:nvCxnSpPr>
          <p:cNvPr name="Connector 3" id="3"/>
          <p:cNvCxnSpPr/>
          <p:nvPr/>
        </p:nvCxnSpPr>
        <p:spPr>
          <a:xfrm rot="-4297" flipH="false" flipV="false">
            <a:off x="1016004" y="1390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C8CDD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4" id="4"/>
          <p:cNvSpPr/>
          <p:nvPr/>
        </p:nvSpPr>
        <p:spPr>
          <a:xfrm rot="0" flipH="false" flipV="false">
            <a:off x="1016000" y="1905000"/>
            <a:ext cx="127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E8720C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778000" y="1905000"/>
            <a:ext cx="381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选择题第1题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5842000" y="1905000"/>
            <a:ext cx="4826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A626E"/>
                </a:solidFill>
                <a:latin typeface="Noto Sans SC"/>
                <a:ea typeface="Noto Sans SC"/>
                <a:cs typeface="Noto Sans SC"/>
                <a:sym typeface="Noto Sans SC"/>
              </a:rPr>
              <a:t>斜率公式与两点间距离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1016000" y="2667000"/>
            <a:ext cx="127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E8720C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778000" y="2667000"/>
            <a:ext cx="381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选择题第3题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5842000" y="2667000"/>
            <a:ext cx="4826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A626E"/>
                </a:solidFill>
                <a:latin typeface="Noto Sans SC"/>
                <a:ea typeface="Noto Sans SC"/>
                <a:cs typeface="Noto Sans SC"/>
                <a:sym typeface="Noto Sans SC"/>
              </a:rPr>
              <a:t>截距式直线方程与面积问题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1016000" y="3429000"/>
            <a:ext cx="127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E8720C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1778000" y="3429000"/>
            <a:ext cx="381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解答题第17题（15分）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5842000" y="3429000"/>
            <a:ext cx="4826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A626E"/>
                </a:solidFill>
                <a:latin typeface="Noto Sans SC"/>
                <a:ea typeface="Noto Sans SC"/>
                <a:cs typeface="Noto Sans SC"/>
                <a:sym typeface="Noto Sans SC"/>
              </a:rPr>
              <a:t>圆的切线方程与斜率取值范围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1016000" y="4191000"/>
            <a:ext cx="127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E8720C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1778000" y="4191000"/>
            <a:ext cx="381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解答题第18题（17分）</a:t>
            </a:r>
            <a:endParaRPr lang="en-US" sz="1100"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5842000" y="4191000"/>
            <a:ext cx="4826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A626E"/>
                </a:solidFill>
                <a:latin typeface="Noto Sans SC"/>
                <a:ea typeface="Noto Sans SC"/>
                <a:cs typeface="Noto Sans SC"/>
                <a:sym typeface="Noto Sans SC"/>
              </a:rPr>
              <a:t>直线与曲线交点、距离最值实际应用</a:t>
            </a:r>
            <a:endParaRPr lang="en-US" sz="1100"/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1016000" y="4953000"/>
            <a:ext cx="127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E8720C"/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endParaRPr lang="en-US" sz="1100"/>
          </a:p>
        </p:txBody>
      </p:sp>
      <p:sp>
        <p:nvSpPr>
          <p:cNvPr name="AutoShape 17" id="17"/>
          <p:cNvSpPr/>
          <p:nvPr/>
        </p:nvSpPr>
        <p:spPr>
          <a:xfrm rot="0" flipH="false" flipV="false">
            <a:off x="1778000" y="4953000"/>
            <a:ext cx="381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解答题第19题（17分）</a:t>
            </a:r>
            <a:endParaRPr lang="en-US" sz="1100"/>
          </a:p>
        </p:txBody>
      </p:sp>
      <p:sp>
        <p:nvSpPr>
          <p:cNvPr name="AutoShape 18" id="18"/>
          <p:cNvSpPr/>
          <p:nvPr/>
        </p:nvSpPr>
        <p:spPr>
          <a:xfrm rot="0" flipH="false" flipV="false">
            <a:off x="5842000" y="4953000"/>
            <a:ext cx="4826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A626E"/>
                </a:solidFill>
                <a:latin typeface="Noto Sans SC"/>
                <a:ea typeface="Noto Sans SC"/>
                <a:cs typeface="Noto Sans SC"/>
                <a:sym typeface="Noto Sans SC"/>
              </a:rPr>
              <a:t>切线长、外接圆过定点、切点弦最值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F0F2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E8720C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635000"/>
            <a:ext cx="2540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E8720C"/>
                </a:solidFill>
                <a:latin typeface="Noto Sans SC"/>
                <a:ea typeface="Noto Sans SC"/>
                <a:cs typeface="Noto Sans SC"/>
                <a:sym typeface="Noto Sans SC"/>
              </a:rPr>
              <a:t>选择题 · 第1题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397000"/>
            <a:ext cx="10160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6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已知斜率条件，如何求两点间距离？</a:t>
            </a:r>
            <a:endParaRPr lang="en-US" sz="1100"/>
          </a:p>
        </p:txBody>
      </p:sp>
      <p:cxnSp>
        <p:nvCxnSpPr>
          <p:cNvPr name="Connector 5" id="5"/>
          <p:cNvCxnSpPr/>
          <p:nvPr/>
        </p:nvCxnSpPr>
        <p:spPr>
          <a:xfrm rot="-4297" flipH="false" flipV="false">
            <a:off x="1016004" y="2279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C8CDD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6" id="6"/>
          <p:cNvSpPr/>
          <p:nvPr/>
        </p:nvSpPr>
        <p:spPr>
          <a:xfrm rot="0" flipH="false" flipV="false">
            <a:off x="1016000" y="2794000"/>
            <a:ext cx="10160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8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已知过点 M(-2, a)，N(a, 4) 的直线的斜率为 </a:t>
            </a:r>
            <a14:m xmlns:a14="http://schemas.microsoft.com/office/drawing/2010/main">
              <m:oMath xmlns:m="http://schemas.openxmlformats.org/officeDocument/2006/math" xmlns:mml="http://www.w3.org/1998/Math/MathML">
                <m:r>
                  <a:rPr sz="1800">
                    <a:solidFill>
                      <a:srgbClr val="2B2F36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-</m:t>
                </m:r>
                <m:f>
                  <m:fPr>
                    <m:type m:val="bar"/>
                  </m:fPr>
                  <m:num>
                    <m:r>
                      <a:rPr sz="18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1</m:t>
                    </m:r>
                  </m:num>
                  <m:den>
                    <m:r>
                      <a:rPr sz="18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2</m:t>
                    </m:r>
                  </m:den>
                </m:f>
              </m:oMath>
            </a14:m>
            <a:r>
              <a:rPr lang="en-US" b="false" i="false" strike="noStrike" u="none" sz="18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，则 |MN| = ?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1016000" y="4191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true" strike="noStrike" u="none" sz="1600">
                <a:solidFill>
                  <a:srgbClr val="5A626E"/>
                </a:solidFill>
                <a:latin typeface="Noto Sans SC"/>
                <a:ea typeface="Noto Sans SC"/>
                <a:cs typeface="Noto Sans SC"/>
                <a:sym typeface="Noto Sans SC"/>
              </a:rPr>
              <a:t>思考：这道题需要分几步？先求什么，再求什么？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016000" y="5080000"/>
            <a:ext cx="10160000" cy="1016000"/>
          </a:xfrm>
          <a:prstGeom prst="roundRect">
            <a:avLst>
              <a:gd name="adj" fmla="val 0"/>
            </a:avLst>
          </a:prstGeom>
          <a:solidFill>
            <a:srgbClr val="1A2E4B">
              <a:alpha val="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270000" y="5270500"/>
            <a:ext cx="965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考点：</a:t>
            </a:r>
            <a:r>
              <a:rPr lang="en-US" b="false" i="false" strike="noStrike" u="none" sz="15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 ① 过两点的斜率公式 ② 两点间距离公式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F0F2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E8720C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635000"/>
            <a:ext cx="2540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E8720C"/>
                </a:solidFill>
                <a:latin typeface="Noto Sans SC"/>
                <a:ea typeface="Noto Sans SC"/>
                <a:cs typeface="Noto Sans SC"/>
                <a:sym typeface="Noto Sans SC"/>
              </a:rPr>
              <a:t>选择题 · 第1题 · 解答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2065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2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第一步：用斜率公式求 a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270000" y="1968500"/>
            <a:ext cx="965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7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过两点 </a:t>
            </a:r>
            <a14:m xmlns:a14="http://schemas.microsoft.com/office/drawing/2010/main">
              <m:oMath xmlns:m="http://schemas.openxmlformats.org/officeDocument/2006/math" xmlns:mml="http://www.w3.org/1998/Math/MathML">
                <m:r>
                  <a:rPr sz="1700">
                    <a:solidFill>
                      <a:srgbClr val="2B2F36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M</m:t>
                </m:r>
                <m:d>
                  <m:dPr>
                    <m:sepChr m:val=","/>
                  </m:dPr>
                  <m:e>
                    <m:sSub>
                      <m:e>
                        <m:r>
                          <a:rPr sz="1700">
                            <a:solidFill>
                              <a:srgbClr val="2B2F36"/>
                            </a:solidFill>
                            <a:latin typeface="Noto Sans SC"/>
                            <a:ea typeface="Noto Sans SC"/>
                            <a:cs typeface="Noto Sans SC"/>
                            <a:sym typeface="Noto Sans SC"/>
                          </a:rPr>
                          <m:t>x</m:t>
                        </m:r>
                      </m:e>
                      <m:sub>
                        <m:r>
                          <a:rPr sz="1700">
                            <a:solidFill>
                              <a:srgbClr val="2B2F36"/>
                            </a:solidFill>
                            <a:latin typeface="Noto Sans SC"/>
                            <a:ea typeface="Noto Sans SC"/>
                            <a:cs typeface="Noto Sans SC"/>
                            <a:sym typeface="Noto Sans SC"/>
                          </a:rPr>
                          <m:t>1</m:t>
                        </m:r>
                      </m:sub>
                    </m:sSub>
                  </m:e>
                  <m:e>
                    <m:sSub>
                      <m:e>
                        <m:r>
                          <a:rPr sz="1700">
                            <a:solidFill>
                              <a:srgbClr val="2B2F36"/>
                            </a:solidFill>
                            <a:latin typeface="Noto Sans SC"/>
                            <a:ea typeface="Noto Sans SC"/>
                            <a:cs typeface="Noto Sans SC"/>
                            <a:sym typeface="Noto Sans SC"/>
                          </a:rPr>
                          <m:t>y</m:t>
                        </m:r>
                      </m:e>
                      <m:sub>
                        <m:r>
                          <a:rPr sz="1700">
                            <a:solidFill>
                              <a:srgbClr val="2B2F36"/>
                            </a:solidFill>
                            <a:latin typeface="Noto Sans SC"/>
                            <a:ea typeface="Noto Sans SC"/>
                            <a:cs typeface="Noto Sans SC"/>
                            <a:sym typeface="Noto Sans SC"/>
                          </a:rPr>
                          <m:t>1</m:t>
                        </m:r>
                      </m:sub>
                    </m:sSub>
                  </m:e>
                </m:d>
                <m:r>
                  <a:rPr sz="1700">
                    <a:solidFill>
                      <a:srgbClr val="2B2F36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,N</m:t>
                </m:r>
                <m:d>
                  <m:dPr>
                    <m:sepChr m:val=","/>
                  </m:dPr>
                  <m:e>
                    <m:sSub>
                      <m:e>
                        <m:r>
                          <a:rPr sz="1700">
                            <a:solidFill>
                              <a:srgbClr val="2B2F36"/>
                            </a:solidFill>
                            <a:latin typeface="Noto Sans SC"/>
                            <a:ea typeface="Noto Sans SC"/>
                            <a:cs typeface="Noto Sans SC"/>
                            <a:sym typeface="Noto Sans SC"/>
                          </a:rPr>
                          <m:t>x</m:t>
                        </m:r>
                      </m:e>
                      <m:sub>
                        <m:r>
                          <a:rPr sz="1700">
                            <a:solidFill>
                              <a:srgbClr val="2B2F36"/>
                            </a:solidFill>
                            <a:latin typeface="Noto Sans SC"/>
                            <a:ea typeface="Noto Sans SC"/>
                            <a:cs typeface="Noto Sans SC"/>
                            <a:sym typeface="Noto Sans SC"/>
                          </a:rPr>
                          <m:t>2</m:t>
                        </m:r>
                      </m:sub>
                    </m:sSub>
                  </m:e>
                  <m:e>
                    <m:sSub>
                      <m:e>
                        <m:r>
                          <a:rPr sz="1700">
                            <a:solidFill>
                              <a:srgbClr val="2B2F36"/>
                            </a:solidFill>
                            <a:latin typeface="Noto Sans SC"/>
                            <a:ea typeface="Noto Sans SC"/>
                            <a:cs typeface="Noto Sans SC"/>
                            <a:sym typeface="Noto Sans SC"/>
                          </a:rPr>
                          <m:t>y</m:t>
                        </m:r>
                      </m:e>
                      <m:sub>
                        <m:r>
                          <a:rPr sz="1700">
                            <a:solidFill>
                              <a:srgbClr val="2B2F36"/>
                            </a:solidFill>
                            <a:latin typeface="Noto Sans SC"/>
                            <a:ea typeface="Noto Sans SC"/>
                            <a:cs typeface="Noto Sans SC"/>
                            <a:sym typeface="Noto Sans SC"/>
                          </a:rPr>
                          <m:t>2</m:t>
                        </m:r>
                      </m:sub>
                    </m:sSub>
                  </m:e>
                </m:d>
              </m:oMath>
            </a14:m>
            <a:r>
              <a:rPr lang="en-US" b="false" i="false" strike="noStrike" u="none" sz="17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 的斜率公式：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905000" y="2667000"/>
            <a:ext cx="8382000" cy="635000"/>
          </a:xfrm>
          <a:prstGeom prst="roundRect">
            <a:avLst>
              <a:gd name="adj" fmla="val 0"/>
            </a:avLst>
          </a:prstGeom>
          <a:solidFill>
            <a:srgbClr val="1A2E4B">
              <a:alpha val="6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1905000" y="2768600"/>
            <a:ext cx="838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14:m xmlns:a14="http://schemas.microsoft.com/office/drawing/2010/main">
              <m:oMathPara xmlns:m="http://schemas.openxmlformats.org/officeDocument/2006/math">
                <m:oMathParaPr>
                  <m:jc m:val="centerGroup"/>
                </m:oMathParaPr>
                <m:oMath>
                  <m:r>
                    <a:rPr sz="1700">
                      <a:solidFill>
                        <a:srgbClr val="1A2E4B"/>
                      </a:solidFill>
                      <a:latin typeface="Noto Sans SC"/>
                      <a:ea typeface="Noto Sans SC"/>
                      <a:cs typeface="Noto Sans SC"/>
                      <a:sym typeface="Noto Sans SC"/>
                    </a:rPr>
                    <m:t>k=</m:t>
                  </m:r>
                  <m:f>
                    <m:fPr>
                      <m:type m:val="bar"/>
                    </m:fPr>
                    <m:num>
                      <m:sSub>
                        <m:e>
                          <m:r>
                            <a:rPr sz="1700">
                              <a:solidFill>
                                <a:srgbClr val="1A2E4B"/>
                              </a:solidFill>
                              <a:latin typeface="Noto Sans SC"/>
                              <a:ea typeface="Noto Sans SC"/>
                              <a:cs typeface="Noto Sans SC"/>
                              <a:sym typeface="Noto Sans SC"/>
                            </a:rPr>
                            <m:t>y</m:t>
                          </m:r>
                        </m:e>
                        <m:sub>
                          <m:r>
                            <a:rPr sz="1700">
                              <a:solidFill>
                                <a:srgbClr val="1A2E4B"/>
                              </a:solidFill>
                              <a:latin typeface="Noto Sans SC"/>
                              <a:ea typeface="Noto Sans SC"/>
                              <a:cs typeface="Noto Sans SC"/>
                              <a:sym typeface="Noto Sans SC"/>
                            </a:rPr>
                            <m:t>2</m:t>
                          </m:r>
                        </m:sub>
                      </m:sSub>
                      <m:r>
                        <a:rPr sz="1700">
                          <a:solidFill>
                            <a:srgbClr val="1A2E4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m:t>-</m:t>
                      </m:r>
                      <m:sSub>
                        <m:e>
                          <m:r>
                            <a:rPr sz="1700">
                              <a:solidFill>
                                <a:srgbClr val="1A2E4B"/>
                              </a:solidFill>
                              <a:latin typeface="Noto Sans SC"/>
                              <a:ea typeface="Noto Sans SC"/>
                              <a:cs typeface="Noto Sans SC"/>
                              <a:sym typeface="Noto Sans SC"/>
                            </a:rPr>
                            <m:t>y</m:t>
                          </m:r>
                        </m:e>
                        <m:sub>
                          <m:r>
                            <a:rPr sz="1700">
                              <a:solidFill>
                                <a:srgbClr val="1A2E4B"/>
                              </a:solidFill>
                              <a:latin typeface="Noto Sans SC"/>
                              <a:ea typeface="Noto Sans SC"/>
                              <a:cs typeface="Noto Sans SC"/>
                              <a:sym typeface="Noto Sans SC"/>
                            </a:rPr>
                            <m:t>1</m:t>
                          </m:r>
                        </m:sub>
                      </m:sSub>
                    </m:num>
                    <m:den>
                      <m:sSub>
                        <m:e>
                          <m:r>
                            <a:rPr sz="1700">
                              <a:solidFill>
                                <a:srgbClr val="1A2E4B"/>
                              </a:solidFill>
                              <a:latin typeface="Noto Sans SC"/>
                              <a:ea typeface="Noto Sans SC"/>
                              <a:cs typeface="Noto Sans SC"/>
                              <a:sym typeface="Noto Sans SC"/>
                            </a:rPr>
                            <m:t>x</m:t>
                          </m:r>
                        </m:e>
                        <m:sub>
                          <m:r>
                            <a:rPr sz="1700">
                              <a:solidFill>
                                <a:srgbClr val="1A2E4B"/>
                              </a:solidFill>
                              <a:latin typeface="Noto Sans SC"/>
                              <a:ea typeface="Noto Sans SC"/>
                              <a:cs typeface="Noto Sans SC"/>
                              <a:sym typeface="Noto Sans SC"/>
                            </a:rPr>
                            <m:t>2</m:t>
                          </m:r>
                        </m:sub>
                      </m:sSub>
                      <m:r>
                        <a:rPr sz="1700">
                          <a:solidFill>
                            <a:srgbClr val="1A2E4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m:t>-</m:t>
                      </m:r>
                      <m:sSub>
                        <m:e>
                          <m:r>
                            <a:rPr sz="1700">
                              <a:solidFill>
                                <a:srgbClr val="1A2E4B"/>
                              </a:solidFill>
                              <a:latin typeface="Noto Sans SC"/>
                              <a:ea typeface="Noto Sans SC"/>
                              <a:cs typeface="Noto Sans SC"/>
                              <a:sym typeface="Noto Sans SC"/>
                            </a:rPr>
                            <m:t>x</m:t>
                          </m:r>
                        </m:e>
                        <m:sub>
                          <m:r>
                            <a:rPr sz="1700">
                              <a:solidFill>
                                <a:srgbClr val="1A2E4B"/>
                              </a:solidFill>
                              <a:latin typeface="Noto Sans SC"/>
                              <a:ea typeface="Noto Sans SC"/>
                              <a:cs typeface="Noto Sans SC"/>
                              <a:sym typeface="Noto Sans SC"/>
                            </a:rPr>
                            <m:t>1</m:t>
                          </m:r>
                        </m:sub>
                      </m:sSub>
                    </m:den>
                  </m:f>
                </m:oMath>
              </m:oMathPara>
            </a14:m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270000" y="3619500"/>
            <a:ext cx="965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6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代入 M(-2, a)，N(a, 4)，斜率 </a:t>
            </a:r>
            <a14:m xmlns:a14="http://schemas.microsoft.com/office/drawing/2010/main">
              <m:oMath xmlns:m="http://schemas.openxmlformats.org/officeDocument/2006/math" xmlns:mml="http://www.w3.org/1998/Math/MathML">
                <m:r>
                  <a:rPr sz="1600">
                    <a:solidFill>
                      <a:srgbClr val="2B2F36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k=-</m:t>
                </m:r>
                <m:f>
                  <m:fPr>
                    <m:type m:val="bar"/>
                  </m:fPr>
                  <m:num>
                    <m:r>
                      <a:rPr sz="16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1</m:t>
                    </m:r>
                  </m:num>
                  <m:den>
                    <m:r>
                      <a:rPr sz="16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2</m:t>
                    </m:r>
                  </m:den>
                </m:f>
              </m:oMath>
            </a14:m>
            <a:r>
              <a:rPr lang="en-US" b="false" i="false" strike="noStrike" u="none" sz="16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：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270000" y="4318000"/>
            <a:ext cx="965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14:m xmlns:a14="http://schemas.microsoft.com/office/drawing/2010/main">
              <m:oMathPara xmlns:m="http://schemas.openxmlformats.org/officeDocument/2006/math">
                <m:oMathParaPr>
                  <m:jc m:val="left"/>
                </m:oMathParaPr>
                <m:oMath>
                  <m:f>
                    <m:fPr>
                      <m:type m:val="bar"/>
                    </m:fPr>
                    <m:num>
                      <m:r>
                        <a:rPr sz="1600">
                          <a:solidFill>
                            <a:srgbClr val="2B2F3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m:t>4-a</m:t>
                      </m:r>
                    </m:num>
                    <m:den>
                      <m:r>
                        <a:rPr sz="1600">
                          <a:solidFill>
                            <a:srgbClr val="2B2F3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m:t>a-</m:t>
                      </m:r>
                      <m:d>
                        <m:dPr>
                          <m:sepChr m:val=","/>
                        </m:dPr>
                        <m:e>
                          <m:r>
                            <a:rPr sz="1600">
                              <a:solidFill>
                                <a:srgbClr val="2B2F36"/>
                              </a:solidFill>
                              <a:latin typeface="Noto Sans SC"/>
                              <a:ea typeface="Noto Sans SC"/>
                              <a:cs typeface="Noto Sans SC"/>
                              <a:sym typeface="Noto Sans SC"/>
                            </a:rPr>
                            <m:t>-2</m:t>
                          </m:r>
                        </m:e>
                      </m:d>
                    </m:den>
                  </m:f>
                  <m:r>
                    <a:rPr sz="1600">
                      <a:solidFill>
                        <a:srgbClr val="2B2F36"/>
                      </a:solidFill>
                      <a:latin typeface="Noto Sans SC"/>
                      <a:ea typeface="Noto Sans SC"/>
                      <a:cs typeface="Noto Sans SC"/>
                      <a:sym typeface="Noto Sans SC"/>
                    </a:rPr>
                    <m:t>=-</m:t>
                  </m:r>
                  <m:f>
                    <m:fPr>
                      <m:type m:val="bar"/>
                    </m:fPr>
                    <m:num>
                      <m:r>
                        <a:rPr sz="1600">
                          <a:solidFill>
                            <a:srgbClr val="2B2F3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m:t>1</m:t>
                      </m:r>
                    </m:num>
                    <m:den>
                      <m:r>
                        <a:rPr sz="1600">
                          <a:solidFill>
                            <a:srgbClr val="2B2F3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m:t>2</m:t>
                      </m:r>
                    </m:den>
                  </m:f>
                </m:oMath>
              </m:oMathPara>
            </a14:m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1270000" y="4889500"/>
            <a:ext cx="965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交叉相乘：</a:t>
            </a:r>
            <a14:m xmlns:a14="http://schemas.microsoft.com/office/drawing/2010/main">
              <m:oMath xmlns:m="http://schemas.openxmlformats.org/officeDocument/2006/math" xmlns:mml="http://www.w3.org/1998/Math/MathML">
                <m:r>
                  <a:rPr sz="1600">
                    <a:solidFill>
                      <a:srgbClr val="2B2F36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2</m:t>
                </m:r>
                <m:d>
                  <m:dPr>
                    <m:sepChr m:val=","/>
                  </m:dPr>
                  <m:e>
                    <m:r>
                      <a:rPr sz="16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4-a</m:t>
                    </m:r>
                  </m:e>
                </m:d>
                <m:r>
                  <a:rPr sz="1600">
                    <a:solidFill>
                      <a:srgbClr val="2B2F36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=-</m:t>
                </m:r>
                <m:d>
                  <m:dPr>
                    <m:sepChr m:val=","/>
                  </m:dPr>
                  <m:e>
                    <m:r>
                      <a:rPr sz="16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a+2</m:t>
                    </m:r>
                  </m:e>
                </m:d>
              </m:oMath>
            </a14:m>
            <a:r>
              <a:rPr lang="en-US" b="false" i="false" strike="noStrike" u="none" sz="16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 → </a:t>
            </a:r>
            <a14:m xmlns:a14="http://schemas.microsoft.com/office/drawing/2010/main">
              <m:oMath xmlns:m="http://schemas.openxmlformats.org/officeDocument/2006/math" xmlns:mml="http://www.w3.org/1998/Math/MathML">
                <m:r>
                  <a:rPr sz="1600">
                    <a:solidFill>
                      <a:srgbClr val="2B2F36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8-2a=-a-2</m:t>
                </m:r>
              </m:oMath>
            </a14:m>
            <a:r>
              <a:rPr lang="en-US" b="false" i="false" strike="noStrike" u="none" sz="16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 → </a:t>
            </a:r>
            <a14:m xmlns:a14="http://schemas.microsoft.com/office/drawing/2010/main">
              <m:oMath xmlns:m="http://schemas.openxmlformats.org/officeDocument/2006/math" xmlns:mml="http://www.w3.org/1998/Math/MathML">
                <m:r>
                  <a:rPr sz="1600">
                    <a:solidFill>
                      <a:srgbClr val="2B2F36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a=10</m:t>
                </m:r>
              </m:oMath>
            </a14:m>
            <a:endParaRPr lang="en-US" sz="1100"/>
          </a:p>
        </p:txBody>
      </p:sp>
      <p:cxnSp>
        <p:nvCxnSpPr>
          <p:cNvPr name="Connector 11" id="11"/>
          <p:cNvCxnSpPr/>
          <p:nvPr/>
        </p:nvCxnSpPr>
        <p:spPr>
          <a:xfrm rot="-4297" flipH="false" flipV="false">
            <a:off x="1016004" y="5581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C8CDD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2" id="12"/>
          <p:cNvSpPr/>
          <p:nvPr/>
        </p:nvSpPr>
        <p:spPr>
          <a:xfrm rot="0" flipH="false" flipV="false">
            <a:off x="1016000" y="5778500"/>
            <a:ext cx="10160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E8720C"/>
                </a:solidFill>
                <a:latin typeface="Noto Sans SC"/>
                <a:ea typeface="Noto Sans SC"/>
                <a:cs typeface="Noto Sans SC"/>
                <a:sym typeface="Noto Sans SC"/>
              </a:rPr>
              <a:t>第二步：代入两点间距离公式求 |MN|（下一页继续）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F0F2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E8720C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635000"/>
            <a:ext cx="2540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E8720C"/>
                </a:solidFill>
                <a:latin typeface="Noto Sans SC"/>
                <a:ea typeface="Noto Sans SC"/>
                <a:cs typeface="Noto Sans SC"/>
                <a:sym typeface="Noto Sans SC"/>
              </a:rPr>
              <a:t>选择题 · 第1题 · 解答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2065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2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第二步：代入距离公式求 |MN|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270000" y="1968500"/>
            <a:ext cx="965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由 a = 10，得 M(-2, 10)，N(10, 4)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905000" y="2667000"/>
            <a:ext cx="8382000" cy="635000"/>
          </a:xfrm>
          <a:prstGeom prst="roundRect">
            <a:avLst>
              <a:gd name="adj" fmla="val 0"/>
            </a:avLst>
          </a:prstGeom>
          <a:solidFill>
            <a:srgbClr val="1A2E4B">
              <a:alpha val="6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1905000" y="2768600"/>
            <a:ext cx="838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14:m xmlns:a14="http://schemas.microsoft.com/office/drawing/2010/main">
              <m:oMathPara xmlns:m="http://schemas.openxmlformats.org/officeDocument/2006/math">
                <m:oMathParaPr>
                  <m:jc m:val="centerGroup"/>
                </m:oMathParaPr>
                <m:oMath>
                  <m:r>
                    <a:rPr sz="1700">
                      <a:solidFill>
                        <a:srgbClr val="1A2E4B"/>
                      </a:solidFill>
                      <a:latin typeface="Noto Sans SC"/>
                      <a:ea typeface="Noto Sans SC"/>
                      <a:cs typeface="Noto Sans SC"/>
                      <a:sym typeface="Noto Sans SC"/>
                    </a:rPr>
                    <m:t>|MN|=</m:t>
                  </m:r>
                  <m:rad>
                    <m:radPr>
                      <m:degHide m:val="on"/>
                    </m:radPr>
                    <m:deg/>
                    <m:e>
                      <m:sSup>
                        <m:e>
                          <m:d>
                            <m:dPr>
                              <m:sepChr m:val=","/>
                            </m:dPr>
                            <m:e>
                              <m:sSub>
                                <m:e>
                                  <m:r>
                                    <a:rPr sz="1700">
                                      <a:solidFill>
                                        <a:srgbClr val="1A2E4B"/>
                                      </a:solidFill>
                                      <a:latin typeface="Noto Sans SC"/>
                                      <a:ea typeface="Noto Sans SC"/>
                                      <a:cs typeface="Noto Sans SC"/>
                                      <a:sym typeface="Noto Sans SC"/>
                                    </a:rPr>
                                    <m:t>x</m:t>
                                  </m:r>
                                </m:e>
                                <m:sub>
                                  <m:r>
                                    <a:rPr sz="1700">
                                      <a:solidFill>
                                        <a:srgbClr val="1A2E4B"/>
                                      </a:solidFill>
                                      <a:latin typeface="Noto Sans SC"/>
                                      <a:ea typeface="Noto Sans SC"/>
                                      <a:cs typeface="Noto Sans SC"/>
                                      <a:sym typeface="Noto Sans SC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sz="1700">
                                  <a:solidFill>
                                    <a:srgbClr val="1A2E4B"/>
                                  </a:solidFill>
                                  <a:latin typeface="Noto Sans SC"/>
                                  <a:ea typeface="Noto Sans SC"/>
                                  <a:cs typeface="Noto Sans SC"/>
                                  <a:sym typeface="Noto Sans SC"/>
                                </a:rPr>
                                <m:t>-</m:t>
                              </m:r>
                              <m:sSub>
                                <m:e>
                                  <m:r>
                                    <a:rPr sz="1700">
                                      <a:solidFill>
                                        <a:srgbClr val="1A2E4B"/>
                                      </a:solidFill>
                                      <a:latin typeface="Noto Sans SC"/>
                                      <a:ea typeface="Noto Sans SC"/>
                                      <a:cs typeface="Noto Sans SC"/>
                                      <a:sym typeface="Noto Sans SC"/>
                                    </a:rPr>
                                    <m:t>x</m:t>
                                  </m:r>
                                </m:e>
                                <m:sub>
                                  <m:r>
                                    <a:rPr sz="1700">
                                      <a:solidFill>
                                        <a:srgbClr val="1A2E4B"/>
                                      </a:solidFill>
                                      <a:latin typeface="Noto Sans SC"/>
                                      <a:ea typeface="Noto Sans SC"/>
                                      <a:cs typeface="Noto Sans SC"/>
                                      <a:sym typeface="Noto Sans SC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sz="1700">
                              <a:solidFill>
                                <a:srgbClr val="1A2E4B"/>
                              </a:solidFill>
                              <a:latin typeface="Noto Sans SC"/>
                              <a:ea typeface="Noto Sans SC"/>
                              <a:cs typeface="Noto Sans SC"/>
                              <a:sym typeface="Noto Sans SC"/>
                            </a:rPr>
                            <m:t>2</m:t>
                          </m:r>
                        </m:sup>
                      </m:sSup>
                      <m:r>
                        <a:rPr sz="1700">
                          <a:solidFill>
                            <a:srgbClr val="1A2E4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m:t>+</m:t>
                      </m:r>
                      <m:sSup>
                        <m:e>
                          <m:d>
                            <m:dPr>
                              <m:sepChr m:val=","/>
                            </m:dPr>
                            <m:e>
                              <m:sSub>
                                <m:e>
                                  <m:r>
                                    <a:rPr sz="1700">
                                      <a:solidFill>
                                        <a:srgbClr val="1A2E4B"/>
                                      </a:solidFill>
                                      <a:latin typeface="Noto Sans SC"/>
                                      <a:ea typeface="Noto Sans SC"/>
                                      <a:cs typeface="Noto Sans SC"/>
                                      <a:sym typeface="Noto Sans SC"/>
                                    </a:rPr>
                                    <m:t>y</m:t>
                                  </m:r>
                                </m:e>
                                <m:sub>
                                  <m:r>
                                    <a:rPr sz="1700">
                                      <a:solidFill>
                                        <a:srgbClr val="1A2E4B"/>
                                      </a:solidFill>
                                      <a:latin typeface="Noto Sans SC"/>
                                      <a:ea typeface="Noto Sans SC"/>
                                      <a:cs typeface="Noto Sans SC"/>
                                      <a:sym typeface="Noto Sans SC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sz="1700">
                                  <a:solidFill>
                                    <a:srgbClr val="1A2E4B"/>
                                  </a:solidFill>
                                  <a:latin typeface="Noto Sans SC"/>
                                  <a:ea typeface="Noto Sans SC"/>
                                  <a:cs typeface="Noto Sans SC"/>
                                  <a:sym typeface="Noto Sans SC"/>
                                </a:rPr>
                                <m:t>-</m:t>
                              </m:r>
                              <m:sSub>
                                <m:e>
                                  <m:r>
                                    <a:rPr sz="1700">
                                      <a:solidFill>
                                        <a:srgbClr val="1A2E4B"/>
                                      </a:solidFill>
                                      <a:latin typeface="Noto Sans SC"/>
                                      <a:ea typeface="Noto Sans SC"/>
                                      <a:cs typeface="Noto Sans SC"/>
                                      <a:sym typeface="Noto Sans SC"/>
                                    </a:rPr>
                                    <m:t>y</m:t>
                                  </m:r>
                                </m:e>
                                <m:sub>
                                  <m:r>
                                    <a:rPr sz="1700">
                                      <a:solidFill>
                                        <a:srgbClr val="1A2E4B"/>
                                      </a:solidFill>
                                      <a:latin typeface="Noto Sans SC"/>
                                      <a:ea typeface="Noto Sans SC"/>
                                      <a:cs typeface="Noto Sans SC"/>
                                      <a:sym typeface="Noto Sans SC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sz="1700">
                              <a:solidFill>
                                <a:srgbClr val="1A2E4B"/>
                              </a:solidFill>
                              <a:latin typeface="Noto Sans SC"/>
                              <a:ea typeface="Noto Sans SC"/>
                              <a:cs typeface="Noto Sans SC"/>
                              <a:sym typeface="Noto Sans SC"/>
                            </a:rPr>
                            <m:t>2</m:t>
                          </m:r>
                        </m:sup>
                      </m:sSup>
                    </m:e>
                  </m:rad>
                </m:oMath>
              </m:oMathPara>
            </a14:m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270000" y="3619500"/>
            <a:ext cx="965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代入坐标：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270000" y="4191000"/>
            <a:ext cx="965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14:m xmlns:a14="http://schemas.microsoft.com/office/drawing/2010/main">
              <m:oMathPara xmlns:m="http://schemas.openxmlformats.org/officeDocument/2006/math">
                <m:oMathParaPr>
                  <m:jc m:val="left"/>
                </m:oMathParaPr>
                <m:oMath>
                  <m:r>
                    <a:rPr sz="1600">
                      <a:solidFill>
                        <a:srgbClr val="2B2F36"/>
                      </a:solidFill>
                      <a:latin typeface="Noto Sans SC"/>
                      <a:ea typeface="Noto Sans SC"/>
                      <a:cs typeface="Noto Sans SC"/>
                      <a:sym typeface="Noto Sans SC"/>
                    </a:rPr>
                    <m:t>|MN|=</m:t>
                  </m:r>
                  <m:rad>
                    <m:radPr>
                      <m:degHide m:val="on"/>
                    </m:radPr>
                    <m:deg/>
                    <m:e>
                      <m:sSup>
                        <m:e>
                          <m:d>
                            <m:dPr>
                              <m:sepChr m:val=","/>
                            </m:dPr>
                            <m:e>
                              <m:r>
                                <a:rPr sz="1600">
                                  <a:solidFill>
                                    <a:srgbClr val="2B2F36"/>
                                  </a:solidFill>
                                  <a:latin typeface="Noto Sans SC"/>
                                  <a:ea typeface="Noto Sans SC"/>
                                  <a:cs typeface="Noto Sans SC"/>
                                  <a:sym typeface="Noto Sans SC"/>
                                </a:rPr>
                                <m:t>10-</m:t>
                              </m:r>
                              <m:d>
                                <m:dPr>
                                  <m:sepChr m:val=","/>
                                </m:dPr>
                                <m:e>
                                  <m:r>
                                    <a:rPr sz="1600">
                                      <a:solidFill>
                                        <a:srgbClr val="2B2F36"/>
                                      </a:solidFill>
                                      <a:latin typeface="Noto Sans SC"/>
                                      <a:ea typeface="Noto Sans SC"/>
                                      <a:cs typeface="Noto Sans SC"/>
                                      <a:sym typeface="Noto Sans SC"/>
                                    </a:rPr>
                                    <m:t>-2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sz="1600">
                              <a:solidFill>
                                <a:srgbClr val="2B2F36"/>
                              </a:solidFill>
                              <a:latin typeface="Noto Sans SC"/>
                              <a:ea typeface="Noto Sans SC"/>
                              <a:cs typeface="Noto Sans SC"/>
                              <a:sym typeface="Noto Sans SC"/>
                            </a:rPr>
                            <m:t>2</m:t>
                          </m:r>
                        </m:sup>
                      </m:sSup>
                      <m:r>
                        <a:rPr sz="1600">
                          <a:solidFill>
                            <a:srgbClr val="2B2F3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m:t>+</m:t>
                      </m:r>
                      <m:sSup>
                        <m:e>
                          <m:d>
                            <m:dPr>
                              <m:sepChr m:val=","/>
                            </m:dPr>
                            <m:e>
                              <m:r>
                                <a:rPr sz="1600">
                                  <a:solidFill>
                                    <a:srgbClr val="2B2F36"/>
                                  </a:solidFill>
                                  <a:latin typeface="Noto Sans SC"/>
                                  <a:ea typeface="Noto Sans SC"/>
                                  <a:cs typeface="Noto Sans SC"/>
                                  <a:sym typeface="Noto Sans SC"/>
                                </a:rPr>
                                <m:t>4-10</m:t>
                              </m:r>
                            </m:e>
                          </m:d>
                        </m:e>
                        <m:sup>
                          <m:r>
                            <a:rPr sz="1600">
                              <a:solidFill>
                                <a:srgbClr val="2B2F36"/>
                              </a:solidFill>
                              <a:latin typeface="Noto Sans SC"/>
                              <a:ea typeface="Noto Sans SC"/>
                              <a:cs typeface="Noto Sans SC"/>
                              <a:sym typeface="Noto Sans SC"/>
                            </a:rPr>
                            <m:t>2</m:t>
                          </m:r>
                        </m:sup>
                      </m:sSup>
                    </m:e>
                  </m:rad>
                </m:oMath>
              </m:oMathPara>
            </a14:m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1270000" y="4762500"/>
            <a:ext cx="965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14:m xmlns:a14="http://schemas.microsoft.com/office/drawing/2010/main">
              <m:oMathPara xmlns:m="http://schemas.openxmlformats.org/officeDocument/2006/math">
                <m:oMathParaPr>
                  <m:jc m:val="left"/>
                </m:oMathParaPr>
                <m:oMath>
                  <m:r>
                    <a:rPr sz="1600">
                      <a:solidFill>
                        <a:srgbClr val="2B2F36"/>
                      </a:solidFill>
                      <a:latin typeface="Noto Sans SC"/>
                      <a:ea typeface="Noto Sans SC"/>
                      <a:cs typeface="Noto Sans SC"/>
                      <a:sym typeface="Noto Sans SC"/>
                    </a:rPr>
                    <m:t>=</m:t>
                  </m:r>
                  <m:rad>
                    <m:radPr>
                      <m:degHide m:val="on"/>
                    </m:radPr>
                    <m:deg/>
                    <m:e>
                      <m:sSup>
                        <m:e>
                          <m:r>
                            <a:rPr sz="1600">
                              <a:solidFill>
                                <a:srgbClr val="2B2F36"/>
                              </a:solidFill>
                              <a:latin typeface="Noto Sans SC"/>
                              <a:ea typeface="Noto Sans SC"/>
                              <a:cs typeface="Noto Sans SC"/>
                              <a:sym typeface="Noto Sans SC"/>
                            </a:rPr>
                            <m:t>12</m:t>
                          </m:r>
                        </m:e>
                        <m:sup>
                          <m:r>
                            <a:rPr sz="1600">
                              <a:solidFill>
                                <a:srgbClr val="2B2F36"/>
                              </a:solidFill>
                              <a:latin typeface="Noto Sans SC"/>
                              <a:ea typeface="Noto Sans SC"/>
                              <a:cs typeface="Noto Sans SC"/>
                              <a:sym typeface="Noto Sans SC"/>
                            </a:rPr>
                            <m:t>2</m:t>
                          </m:r>
                        </m:sup>
                      </m:sSup>
                      <m:r>
                        <a:rPr sz="1600">
                          <a:solidFill>
                            <a:srgbClr val="2B2F3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m:t>+</m:t>
                      </m:r>
                      <m:sSup>
                        <m:e>
                          <m:d>
                            <m:dPr>
                              <m:sepChr m:val=","/>
                            </m:dPr>
                            <m:e>
                              <m:r>
                                <a:rPr sz="1600">
                                  <a:solidFill>
                                    <a:srgbClr val="2B2F36"/>
                                  </a:solidFill>
                                  <a:latin typeface="Noto Sans SC"/>
                                  <a:ea typeface="Noto Sans SC"/>
                                  <a:cs typeface="Noto Sans SC"/>
                                  <a:sym typeface="Noto Sans SC"/>
                                </a:rPr>
                                <m:t>-6</m:t>
                              </m:r>
                            </m:e>
                          </m:d>
                        </m:e>
                        <m:sup>
                          <m:r>
                            <a:rPr sz="1600">
                              <a:solidFill>
                                <a:srgbClr val="2B2F36"/>
                              </a:solidFill>
                              <a:latin typeface="Noto Sans SC"/>
                              <a:ea typeface="Noto Sans SC"/>
                              <a:cs typeface="Noto Sans SC"/>
                              <a:sym typeface="Noto Sans SC"/>
                            </a:rPr>
                            <m:t>2</m:t>
                          </m:r>
                        </m:sup>
                      </m:sSup>
                    </m:e>
                  </m:rad>
                  <m:r>
                    <a:rPr sz="1600">
                      <a:solidFill>
                        <a:srgbClr val="2B2F36"/>
                      </a:solidFill>
                      <a:latin typeface="Noto Sans SC"/>
                      <a:ea typeface="Noto Sans SC"/>
                      <a:cs typeface="Noto Sans SC"/>
                      <a:sym typeface="Noto Sans SC"/>
                    </a:rPr>
                    <m:t>=</m:t>
                  </m:r>
                  <m:rad>
                    <m:radPr>
                      <m:degHide m:val="on"/>
                    </m:radPr>
                    <m:deg/>
                    <m:e>
                      <m:r>
                        <a:rPr sz="1600">
                          <a:solidFill>
                            <a:srgbClr val="2B2F3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m:t>144+36</m:t>
                      </m:r>
                    </m:e>
                  </m:rad>
                  <m:r>
                    <a:rPr sz="1600">
                      <a:solidFill>
                        <a:srgbClr val="2B2F36"/>
                      </a:solidFill>
                      <a:latin typeface="Noto Sans SC"/>
                      <a:ea typeface="Noto Sans SC"/>
                      <a:cs typeface="Noto Sans SC"/>
                      <a:sym typeface="Noto Sans SC"/>
                    </a:rPr>
                    <m:t>=</m:t>
                  </m:r>
                  <m:rad>
                    <m:radPr>
                      <m:degHide m:val="on"/>
                    </m:radPr>
                    <m:deg/>
                    <m:e>
                      <m:r>
                        <a:rPr sz="1600">
                          <a:solidFill>
                            <a:srgbClr val="2B2F3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m:t>180</m:t>
                      </m:r>
                    </m:e>
                  </m:rad>
                  <m:r>
                    <a:rPr sz="1600">
                      <a:solidFill>
                        <a:srgbClr val="2B2F36"/>
                      </a:solidFill>
                      <a:latin typeface="Noto Sans SC"/>
                      <a:ea typeface="Noto Sans SC"/>
                      <a:cs typeface="Noto Sans SC"/>
                      <a:sym typeface="Noto Sans SC"/>
                    </a:rPr>
                    <m:t>=6</m:t>
                  </m:r>
                  <m:rad>
                    <m:radPr>
                      <m:degHide m:val="on"/>
                    </m:radPr>
                    <m:deg/>
                    <m:e>
                      <m:r>
                        <a:rPr sz="1600">
                          <a:solidFill>
                            <a:srgbClr val="2B2F3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m:t>5</m:t>
                      </m:r>
                    </m:e>
                  </m:rad>
                </m:oMath>
              </m:oMathPara>
            </a14:m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1016000" y="5588000"/>
            <a:ext cx="10160000" cy="762000"/>
          </a:xfrm>
          <a:prstGeom prst="roundRect">
            <a:avLst>
              <a:gd name="adj" fmla="val 0"/>
            </a:avLst>
          </a:prstGeom>
          <a:solidFill>
            <a:srgbClr val="E8720C">
              <a:alpha val="1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1270000" y="57785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E8720C"/>
                </a:solidFill>
                <a:latin typeface="Noto Sans SC"/>
                <a:ea typeface="Noto Sans SC"/>
                <a:cs typeface="Noto Sans SC"/>
                <a:sym typeface="Noto Sans SC"/>
              </a:rPr>
              <a:t>答案：|MN| = 6√5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F0F2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E8720C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635000"/>
            <a:ext cx="2540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E8720C"/>
                </a:solidFill>
                <a:latin typeface="Noto Sans SC"/>
                <a:ea typeface="Noto Sans SC"/>
                <a:cs typeface="Noto Sans SC"/>
                <a:sym typeface="Noto Sans SC"/>
              </a:rPr>
              <a:t>选择题 · 第3题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397000"/>
            <a:ext cx="10160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6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如何用截距式表示过定点的三角形面积？</a:t>
            </a:r>
            <a:endParaRPr lang="en-US" sz="1100"/>
          </a:p>
        </p:txBody>
      </p:sp>
      <p:cxnSp>
        <p:nvCxnSpPr>
          <p:cNvPr name="Connector 5" id="5"/>
          <p:cNvCxnSpPr/>
          <p:nvPr/>
        </p:nvCxnSpPr>
        <p:spPr>
          <a:xfrm rot="-4297" flipH="false" flipV="false">
            <a:off x="1016004" y="2279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C8CDD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6" id="6"/>
          <p:cNvSpPr/>
          <p:nvPr/>
        </p:nvSpPr>
        <p:spPr>
          <a:xfrm rot="0" flipH="false" flipV="false">
            <a:off x="1016000" y="2794000"/>
            <a:ext cx="10160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8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过点 P(2, 3)，且与 x 轴的正半轴、y 轴的正半轴围成的三角形的面积等于 12 的直线方程是？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1016000" y="4191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true" strike="noStrike" u="none" sz="1600">
                <a:solidFill>
                  <a:srgbClr val="5A626E"/>
                </a:solidFill>
                <a:latin typeface="Noto Sans SC"/>
                <a:ea typeface="Noto Sans SC"/>
                <a:cs typeface="Noto Sans SC"/>
                <a:sym typeface="Noto Sans SC"/>
              </a:rPr>
              <a:t>思考：为什么用截距式最方便？两个未知数之间有几个方程？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016000" y="5080000"/>
            <a:ext cx="10160000" cy="1016000"/>
          </a:xfrm>
          <a:prstGeom prst="roundRect">
            <a:avLst>
              <a:gd name="adj" fmla="val 0"/>
            </a:avLst>
          </a:prstGeom>
          <a:solidFill>
            <a:srgbClr val="1A2E4B">
              <a:alpha val="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270000" y="5270500"/>
            <a:ext cx="965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考点：</a:t>
            </a:r>
            <a:r>
              <a:rPr lang="en-US" b="false" i="false" strike="noStrike" u="none" sz="15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 ① 截距式直线方程 ② 三角形面积公式 ③ 正半轴条件的隐含约束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F0F2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E8720C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635000"/>
            <a:ext cx="2540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E8720C"/>
                </a:solidFill>
                <a:latin typeface="Noto Sans SC"/>
                <a:ea typeface="Noto Sans SC"/>
                <a:cs typeface="Noto Sans SC"/>
                <a:sym typeface="Noto Sans SC"/>
              </a:rPr>
              <a:t>选择题 · 第3题 · 解答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143000"/>
            <a:ext cx="10160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设：</a:t>
            </a:r>
            <a:r>
              <a:rPr lang="en-US" b="false" i="false" strike="noStrike" u="none" sz="16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 直线在x轴、y轴正半轴上的截距分别为 a, b（a&gt;0, b&gt;0）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016000" y="1714500"/>
            <a:ext cx="10160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截距式方程：</a:t>
            </a:r>
            <a:r>
              <a:rPr lang="en-US" b="false" i="false" strike="noStrike" u="none" sz="16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14:m xmlns:a14="http://schemas.microsoft.com/office/drawing/2010/main">
              <m:oMath xmlns:m="http://schemas.openxmlformats.org/officeDocument/2006/math" xmlns:mml="http://www.w3.org/1998/Math/MathML">
                <m:f>
                  <m:fPr>
                    <m:type m:val="bar"/>
                  </m:fPr>
                  <m:num>
                    <m:r>
                      <a:rPr sz="16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x</m:t>
                    </m:r>
                  </m:num>
                  <m:den>
                    <m:r>
                      <a:rPr sz="16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a</m:t>
                    </m:r>
                  </m:den>
                </m:f>
                <m:r>
                  <a:rPr sz="1600">
                    <a:solidFill>
                      <a:srgbClr val="2B2F36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+</m:t>
                </m:r>
                <m:f>
                  <m:fPr>
                    <m:type m:val="bar"/>
                  </m:fPr>
                  <m:num>
                    <m:r>
                      <a:rPr sz="16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y</m:t>
                    </m:r>
                  </m:num>
                  <m:den>
                    <m:r>
                      <a:rPr sz="16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b</m:t>
                    </m:r>
                  </m:den>
                </m:f>
                <m:r>
                  <a:rPr sz="1600">
                    <a:solidFill>
                      <a:srgbClr val="2B2F36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=1</m:t>
                </m:r>
              </m:oMath>
            </a14:m>
            <a:endParaRPr lang="en-US" sz="1100"/>
          </a:p>
        </p:txBody>
      </p:sp>
      <p:cxnSp>
        <p:nvCxnSpPr>
          <p:cNvPr name="Connector 6" id="6"/>
          <p:cNvCxnSpPr/>
          <p:nvPr/>
        </p:nvCxnSpPr>
        <p:spPr>
          <a:xfrm rot="-4297" flipH="false" flipV="false">
            <a:off x="1016004" y="2406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C8CDD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7" id="7"/>
          <p:cNvSpPr/>
          <p:nvPr/>
        </p:nvSpPr>
        <p:spPr>
          <a:xfrm rot="0" flipH="false" flipV="false">
            <a:off x="1016000" y="2667000"/>
            <a:ext cx="10160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条件1：直线过点 P(2, 3)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270000" y="31750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代入得：</a:t>
            </a:r>
            <a14:m xmlns:a14="http://schemas.microsoft.com/office/drawing/2010/main">
              <m:oMath xmlns:m="http://schemas.openxmlformats.org/officeDocument/2006/math" xmlns:mml="http://www.w3.org/1998/Math/MathML">
                <m:f>
                  <m:fPr>
                    <m:type m:val="bar"/>
                  </m:fPr>
                  <m:num>
                    <m:r>
                      <a:rPr sz="16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2</m:t>
                    </m:r>
                  </m:num>
                  <m:den>
                    <m:r>
                      <a:rPr sz="16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a</m:t>
                    </m:r>
                  </m:den>
                </m:f>
                <m:r>
                  <a:rPr sz="1600">
                    <a:solidFill>
                      <a:srgbClr val="2B2F36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+</m:t>
                </m:r>
                <m:f>
                  <m:fPr>
                    <m:type m:val="bar"/>
                  </m:fPr>
                  <m:num>
                    <m:r>
                      <a:rPr sz="16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3</m:t>
                    </m:r>
                  </m:num>
                  <m:den>
                    <m:r>
                      <a:rPr sz="16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b</m:t>
                    </m:r>
                  </m:den>
                </m:f>
                <m:r>
                  <a:rPr sz="1600">
                    <a:solidFill>
                      <a:srgbClr val="2B2F36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=1</m:t>
                </m:r>
              </m:oMath>
            </a14:m>
            <a:r>
              <a:rPr lang="en-US" b="false" i="false" strike="noStrike" u="none" sz="16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 ——①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016000" y="3810000"/>
            <a:ext cx="10160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条件2：三角形面积 = 12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1270000" y="43180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14:m xmlns:a14="http://schemas.microsoft.com/office/drawing/2010/main">
              <m:oMath xmlns:m="http://schemas.openxmlformats.org/officeDocument/2006/math" xmlns:mml="http://www.w3.org/1998/Math/MathML">
                <m:r>
                  <a:rPr sz="1600">
                    <a:solidFill>
                      <a:srgbClr val="2B2F36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S=</m:t>
                </m:r>
                <m:f>
                  <m:fPr>
                    <m:type m:val="bar"/>
                  </m:fPr>
                  <m:num>
                    <m:r>
                      <a:rPr sz="16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1</m:t>
                    </m:r>
                  </m:num>
                  <m:den>
                    <m:r>
                      <a:rPr sz="16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2</m:t>
                    </m:r>
                  </m:den>
                </m:f>
                <m:r>
                  <a:rPr sz="1600">
                    <a:solidFill>
                      <a:srgbClr val="2B2F36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ab=12</m:t>
                </m:r>
              </m:oMath>
            </a14:m>
            <a:r>
              <a:rPr lang="en-US" b="false" i="false" strike="noStrike" u="none" sz="16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 → </a:t>
            </a:r>
            <a14:m xmlns:a14="http://schemas.microsoft.com/office/drawing/2010/main">
              <m:oMath xmlns:m="http://schemas.openxmlformats.org/officeDocument/2006/math" xmlns:mml="http://www.w3.org/1998/Math/MathML">
                <m:r>
                  <a:rPr sz="1600">
                    <a:solidFill>
                      <a:srgbClr val="2B2F36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ab=24</m:t>
                </m:r>
              </m:oMath>
            </a14:m>
            <a:r>
              <a:rPr lang="en-US" b="false" i="false" strike="noStrike" u="none" sz="16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 ——②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1016000" y="5080000"/>
            <a:ext cx="10160000" cy="1016000"/>
          </a:xfrm>
          <a:prstGeom prst="roundRect">
            <a:avLst>
              <a:gd name="adj" fmla="val 0"/>
            </a:avLst>
          </a:prstGeom>
          <a:solidFill>
            <a:srgbClr val="1A2E4B">
              <a:alpha val="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1270000" y="5270500"/>
            <a:ext cx="965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关键：</a:t>
            </a:r>
            <a:r>
              <a:rPr lang="en-US" b="false" i="false" strike="noStrike" u="none" sz="15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 两个方程两个未知数 a, b，联立求解即可。注意验证 a&gt;0, b&gt;0 是否满足。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F0F2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E8720C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635000"/>
            <a:ext cx="2540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E8720C"/>
                </a:solidFill>
                <a:latin typeface="Noto Sans SC"/>
                <a:ea typeface="Noto Sans SC"/>
                <a:cs typeface="Noto Sans SC"/>
                <a:sym typeface="Noto Sans SC"/>
              </a:rPr>
              <a:t>选择题 · 第3题 · 解答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143000"/>
            <a:ext cx="10160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联立方程求解 a, b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270000" y="1841500"/>
            <a:ext cx="965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由②：</a:t>
            </a:r>
            <a14:m xmlns:a14="http://schemas.microsoft.com/office/drawing/2010/main">
              <m:oMath xmlns:m="http://schemas.openxmlformats.org/officeDocument/2006/math" xmlns:mml="http://www.w3.org/1998/Math/MathML">
                <m:r>
                  <a:rPr sz="1600">
                    <a:solidFill>
                      <a:srgbClr val="2B2F36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b=</m:t>
                </m:r>
                <m:f>
                  <m:fPr>
                    <m:type m:val="bar"/>
                  </m:fPr>
                  <m:num>
                    <m:r>
                      <a:rPr sz="16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24</m:t>
                    </m:r>
                  </m:num>
                  <m:den>
                    <m:r>
                      <a:rPr sz="16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a</m:t>
                    </m:r>
                  </m:den>
                </m:f>
              </m:oMath>
            </a14:m>
            <a:r>
              <a:rPr lang="en-US" b="false" i="false" strike="noStrike" u="none" sz="16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，代入①：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270000" y="2476500"/>
            <a:ext cx="965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14:m xmlns:a14="http://schemas.microsoft.com/office/drawing/2010/main">
              <m:oMathPara xmlns:m="http://schemas.openxmlformats.org/officeDocument/2006/math">
                <m:oMathParaPr>
                  <m:jc m:val="left"/>
                </m:oMathParaPr>
                <m:oMath>
                  <m:f>
                    <m:fPr>
                      <m:type m:val="bar"/>
                    </m:fPr>
                    <m:num>
                      <m:r>
                        <a:rPr sz="1600">
                          <a:solidFill>
                            <a:srgbClr val="2B2F3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m:t>2</m:t>
                      </m:r>
                    </m:num>
                    <m:den>
                      <m:r>
                        <a:rPr sz="1600">
                          <a:solidFill>
                            <a:srgbClr val="2B2F3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m:t>a</m:t>
                      </m:r>
                    </m:den>
                  </m:f>
                  <m:r>
                    <a:rPr sz="1600">
                      <a:solidFill>
                        <a:srgbClr val="2B2F36"/>
                      </a:solidFill>
                      <a:latin typeface="Noto Sans SC"/>
                      <a:ea typeface="Noto Sans SC"/>
                      <a:cs typeface="Noto Sans SC"/>
                      <a:sym typeface="Noto Sans SC"/>
                    </a:rPr>
                    <m:t>+</m:t>
                  </m:r>
                  <m:f>
                    <m:fPr>
                      <m:type m:val="bar"/>
                    </m:fPr>
                    <m:num>
                      <m:r>
                        <a:rPr sz="1600">
                          <a:solidFill>
                            <a:srgbClr val="2B2F3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m:t>3</m:t>
                      </m:r>
                    </m:num>
                    <m:den>
                      <m:f>
                        <m:fPr>
                          <m:type m:val="lin"/>
                        </m:fPr>
                        <m:num>
                          <m:r>
                            <a:rPr sz="1600">
                              <a:solidFill>
                                <a:srgbClr val="2B2F36"/>
                              </a:solidFill>
                              <a:latin typeface="Noto Sans SC"/>
                              <a:ea typeface="Noto Sans SC"/>
                              <a:cs typeface="Noto Sans SC"/>
                              <a:sym typeface="Noto Sans SC"/>
                            </a:rPr>
                            <m:t>24</m:t>
                          </m:r>
                        </m:num>
                        <m:den>
                          <m:r>
                            <a:rPr sz="1600">
                              <a:solidFill>
                                <a:srgbClr val="2B2F36"/>
                              </a:solidFill>
                              <a:latin typeface="Noto Sans SC"/>
                              <a:ea typeface="Noto Sans SC"/>
                              <a:cs typeface="Noto Sans SC"/>
                              <a:sym typeface="Noto Sans SC"/>
                            </a:rPr>
                            <m:t>a</m:t>
                          </m:r>
                        </m:den>
                      </m:f>
                    </m:den>
                  </m:f>
                  <m:r>
                    <a:rPr sz="1600">
                      <a:solidFill>
                        <a:srgbClr val="2B2F36"/>
                      </a:solidFill>
                      <a:latin typeface="Noto Sans SC"/>
                      <a:ea typeface="Noto Sans SC"/>
                      <a:cs typeface="Noto Sans SC"/>
                      <a:sym typeface="Noto Sans SC"/>
                    </a:rPr>
                    <m:t>=1</m:t>
                  </m:r>
                </m:oMath>
              </m:oMathPara>
            </a14:m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1270000" y="3048000"/>
            <a:ext cx="965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化简：</a:t>
            </a:r>
            <a14:m xmlns:a14="http://schemas.microsoft.com/office/drawing/2010/main">
              <m:oMath xmlns:m="http://schemas.openxmlformats.org/officeDocument/2006/math" xmlns:mml="http://www.w3.org/1998/Math/MathML">
                <m:f>
                  <m:fPr>
                    <m:type m:val="bar"/>
                  </m:fPr>
                  <m:num>
                    <m:r>
                      <a:rPr sz="16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2</m:t>
                    </m:r>
                  </m:num>
                  <m:den>
                    <m:r>
                      <a:rPr sz="16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a</m:t>
                    </m:r>
                  </m:den>
                </m:f>
                <m:r>
                  <a:rPr sz="1600">
                    <a:solidFill>
                      <a:srgbClr val="2B2F36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+</m:t>
                </m:r>
                <m:f>
                  <m:fPr>
                    <m:type m:val="bar"/>
                  </m:fPr>
                  <m:num>
                    <m:r>
                      <a:rPr sz="16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a</m:t>
                    </m:r>
                  </m:num>
                  <m:den>
                    <m:r>
                      <a:rPr sz="16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8</m:t>
                    </m:r>
                  </m:den>
                </m:f>
                <m:r>
                  <a:rPr sz="1600">
                    <a:solidFill>
                      <a:srgbClr val="2B2F36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=1</m:t>
                </m:r>
              </m:oMath>
            </a14:m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270000" y="3619500"/>
            <a:ext cx="965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两边乘 8a：</a:t>
            </a:r>
            <a14:m xmlns:a14="http://schemas.microsoft.com/office/drawing/2010/main">
              <m:oMath xmlns:m="http://schemas.openxmlformats.org/officeDocument/2006/math" xmlns:mml="http://www.w3.org/1998/Math/MathML">
                <m:r>
                  <a:rPr sz="1600">
                    <a:solidFill>
                      <a:srgbClr val="2B2F36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16+</m:t>
                </m:r>
                <m:sSup>
                  <m:e>
                    <m:r>
                      <a:rPr sz="16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a</m:t>
                    </m:r>
                  </m:e>
                  <m:sup>
                    <m:r>
                      <a:rPr sz="16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2</m:t>
                    </m:r>
                  </m:sup>
                </m:sSup>
                <m:r>
                  <a:rPr sz="1600">
                    <a:solidFill>
                      <a:srgbClr val="2B2F36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=8a</m:t>
                </m:r>
              </m:oMath>
            </a14:m>
            <a:r>
              <a:rPr lang="en-US" b="false" i="false" strike="noStrike" u="none" sz="16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 → </a:t>
            </a:r>
            <a14:m xmlns:a14="http://schemas.microsoft.com/office/drawing/2010/main">
              <m:oMath xmlns:m="http://schemas.openxmlformats.org/officeDocument/2006/math" xmlns:mml="http://www.w3.org/1998/Math/MathML">
                <m:sSup>
                  <m:e>
                    <m:r>
                      <a:rPr sz="16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a</m:t>
                    </m:r>
                  </m:e>
                  <m:sup>
                    <m:r>
                      <a:rPr sz="16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2</m:t>
                    </m:r>
                  </m:sup>
                </m:sSup>
                <m:r>
                  <a:rPr sz="1600">
                    <a:solidFill>
                      <a:srgbClr val="2B2F36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-8a+16=0</m:t>
                </m:r>
              </m:oMath>
            </a14:m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270000" y="4191000"/>
            <a:ext cx="965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即 </a:t>
            </a:r>
            <a14:m xmlns:a14="http://schemas.microsoft.com/office/drawing/2010/main">
              <m:oMath xmlns:m="http://schemas.openxmlformats.org/officeDocument/2006/math" xmlns:mml="http://www.w3.org/1998/Math/MathML">
                <m:sSup>
                  <m:e>
                    <m:d>
                      <m:dPr>
                        <m:sepChr m:val=","/>
                      </m:dPr>
                      <m:e>
                        <m:r>
                          <a:rPr sz="1600">
                            <a:solidFill>
                              <a:srgbClr val="2B2F36"/>
                            </a:solidFill>
                            <a:latin typeface="Noto Sans SC"/>
                            <a:ea typeface="Noto Sans SC"/>
                            <a:cs typeface="Noto Sans SC"/>
                            <a:sym typeface="Noto Sans SC"/>
                          </a:rPr>
                          <m:t>a-4</m:t>
                        </m:r>
                      </m:e>
                    </m:d>
                  </m:e>
                  <m:sup>
                    <m:r>
                      <a:rPr sz="16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2</m:t>
                    </m:r>
                  </m:sup>
                </m:sSup>
                <m:r>
                  <a:rPr sz="1600">
                    <a:solidFill>
                      <a:srgbClr val="2B2F36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=0</m:t>
                </m:r>
              </m:oMath>
            </a14:m>
            <a:r>
              <a:rPr lang="en-US" b="false" i="false" strike="noStrike" u="none" sz="16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，得 </a:t>
            </a:r>
            <a14:m xmlns:a14="http://schemas.microsoft.com/office/drawing/2010/main">
              <m:oMath xmlns:m="http://schemas.openxmlformats.org/officeDocument/2006/math" xmlns:mml="http://www.w3.org/1998/Math/MathML">
                <m:r>
                  <a:rPr sz="1600">
                    <a:solidFill>
                      <a:srgbClr val="2B2F36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a=4</m:t>
                </m:r>
              </m:oMath>
            </a14:m>
            <a:r>
              <a:rPr lang="en-US" b="false" i="false" strike="noStrike" u="none" sz="16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，则 </a:t>
            </a:r>
            <a14:m xmlns:a14="http://schemas.microsoft.com/office/drawing/2010/main">
              <m:oMath xmlns:m="http://schemas.openxmlformats.org/officeDocument/2006/math" xmlns:mml="http://www.w3.org/1998/Math/MathML">
                <m:r>
                  <a:rPr sz="1600">
                    <a:solidFill>
                      <a:srgbClr val="2B2F36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b=</m:t>
                </m:r>
                <m:f>
                  <m:fPr>
                    <m:type m:val="bar"/>
                  </m:fPr>
                  <m:num>
                    <m:r>
                      <a:rPr sz="16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24</m:t>
                    </m:r>
                  </m:num>
                  <m:den>
                    <m:r>
                      <a:rPr sz="16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4</m:t>
                    </m:r>
                  </m:den>
                </m:f>
                <m:r>
                  <a:rPr sz="1600">
                    <a:solidFill>
                      <a:srgbClr val="2B2F36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=6</m:t>
                </m:r>
              </m:oMath>
            </a14:m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1016000" y="5016500"/>
            <a:ext cx="10160000" cy="698500"/>
          </a:xfrm>
          <a:prstGeom prst="roundRect">
            <a:avLst>
              <a:gd name="adj" fmla="val 0"/>
            </a:avLst>
          </a:prstGeom>
          <a:solidFill>
            <a:srgbClr val="E8720C">
              <a:alpha val="1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1270000" y="51816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E8720C"/>
                </a:solidFill>
                <a:latin typeface="Noto Sans SC"/>
                <a:ea typeface="Noto Sans SC"/>
                <a:cs typeface="Noto Sans SC"/>
                <a:sym typeface="Noto Sans SC"/>
              </a:rPr>
              <a:t>直线方程：x/4 + y/6 = 1，即 3x + 2y - 12 = 0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1016000" y="5905500"/>
            <a:ext cx="1016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5A626E"/>
                </a:solidFill>
                <a:latin typeface="Noto Sans SC"/>
                <a:ea typeface="Noto Sans SC"/>
                <a:cs typeface="Noto Sans SC"/>
                <a:sym typeface="Noto Sans SC"/>
              </a:rPr>
              <a:t>验证：a=4&gt;0, b=6&gt;0，满足正半轴条件 ✓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>
      <p:bgPr>
        <a:solidFill>
          <a:srgbClr val="F0F2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1A2E4B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635000"/>
            <a:ext cx="3810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解答题 · 第17题（15分）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270000"/>
            <a:ext cx="10160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4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过圆外一点的切线方程，怎么求才不漏解？</a:t>
            </a:r>
            <a:endParaRPr lang="en-US" sz="1100"/>
          </a:p>
        </p:txBody>
      </p:sp>
      <p:cxnSp>
        <p:nvCxnSpPr>
          <p:cNvPr name="Connector 5" id="5"/>
          <p:cNvCxnSpPr/>
          <p:nvPr/>
        </p:nvCxnSpPr>
        <p:spPr>
          <a:xfrm rot="-4297" flipH="false" flipV="false">
            <a:off x="1016004" y="2152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C8CDD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6" id="6"/>
          <p:cNvSpPr/>
          <p:nvPr/>
        </p:nvSpPr>
        <p:spPr>
          <a:xfrm rot="0" flipH="false" flipV="false">
            <a:off x="1016000" y="2540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7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已知点 P(-2, 2) 和圆 C：</a:t>
            </a:r>
            <a14:m xmlns:a14="http://schemas.microsoft.com/office/drawing/2010/main">
              <m:oMath xmlns:m="http://schemas.openxmlformats.org/officeDocument/2006/math" xmlns:mml="http://www.w3.org/1998/Math/MathML">
                <m:sSup>
                  <m:e>
                    <m:r>
                      <a:rPr sz="17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x</m:t>
                    </m:r>
                  </m:e>
                  <m:sup>
                    <m:r>
                      <a:rPr sz="17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2</m:t>
                    </m:r>
                  </m:sup>
                </m:sSup>
                <m:r>
                  <a:rPr sz="1700">
                    <a:solidFill>
                      <a:srgbClr val="2B2F36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+</m:t>
                </m:r>
                <m:sSup>
                  <m:e>
                    <m:r>
                      <a:rPr sz="17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y</m:t>
                    </m:r>
                  </m:e>
                  <m:sup>
                    <m:r>
                      <a:rPr sz="17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2</m:t>
                    </m:r>
                  </m:sup>
                </m:sSup>
                <m:r>
                  <a:rPr sz="1700">
                    <a:solidFill>
                      <a:srgbClr val="2B2F36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+2x=0</m:t>
                </m:r>
              </m:oMath>
            </a14:m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1270000" y="3302000"/>
            <a:ext cx="965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(1) 求过 P 点的圆 C 的切线方程；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270000" y="3937000"/>
            <a:ext cx="965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(2) 若 Q(x, y) 是圆 C 上一动点，求 </a:t>
            </a:r>
            <a14:m xmlns:a14="http://schemas.microsoft.com/office/drawing/2010/main">
              <m:oMath xmlns:m="http://schemas.openxmlformats.org/officeDocument/2006/math" xmlns:mml="http://www.w3.org/1998/Math/MathML">
                <m:f>
                  <m:fPr>
                    <m:type m:val="bar"/>
                  </m:fPr>
                  <m:num>
                    <m:r>
                      <a:rPr sz="16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y-2</m:t>
                    </m:r>
                  </m:num>
                  <m:den>
                    <m:r>
                      <a:rPr sz="16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x+2</m:t>
                    </m:r>
                  </m:den>
                </m:f>
              </m:oMath>
            </a14:m>
            <a:r>
              <a:rPr lang="en-US" b="false" i="false" strike="noStrike" u="none" sz="16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 的取值范围。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016000" y="5080000"/>
            <a:ext cx="10160000" cy="1016000"/>
          </a:xfrm>
          <a:prstGeom prst="roundRect">
            <a:avLst>
              <a:gd name="adj" fmla="val 0"/>
            </a:avLst>
          </a:prstGeom>
          <a:solidFill>
            <a:srgbClr val="1A2E4B">
              <a:alpha val="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1270000" y="5270500"/>
            <a:ext cx="965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先做准备：</a:t>
            </a:r>
            <a:r>
              <a:rPr lang="en-US" b="false" i="false" strike="noStrike" u="none" sz="15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 把圆的一般方程化为标准方程，确定圆心和半径，再判断点P在圆外还是圆上。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F0F2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1A2E4B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635000"/>
            <a:ext cx="3810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第17题(1) · 第一步：化标准方程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270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圆 C：</a:t>
            </a:r>
            <a14:m xmlns:a14="http://schemas.microsoft.com/office/drawing/2010/main">
              <m:oMath xmlns:m="http://schemas.openxmlformats.org/officeDocument/2006/math" xmlns:mml="http://www.w3.org/1998/Math/MathML">
                <m:sSup>
                  <m:e>
                    <m:r>
                      <a:rPr sz="16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x</m:t>
                    </m:r>
                  </m:e>
                  <m:sup>
                    <m:r>
                      <a:rPr sz="16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2</m:t>
                    </m:r>
                  </m:sup>
                </m:sSup>
                <m:r>
                  <a:rPr sz="1600">
                    <a:solidFill>
                      <a:srgbClr val="2B2F36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+</m:t>
                </m:r>
                <m:sSup>
                  <m:e>
                    <m:r>
                      <a:rPr sz="16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y</m:t>
                    </m:r>
                  </m:e>
                  <m:sup>
                    <m:r>
                      <a:rPr sz="16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2</m:t>
                    </m:r>
                  </m:sup>
                </m:sSup>
                <m:r>
                  <a:rPr sz="1600">
                    <a:solidFill>
                      <a:srgbClr val="2B2F36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+2x=0</m:t>
                </m:r>
              </m:oMath>
            </a14:m>
            <a:r>
              <a:rPr lang="en-US" b="false" i="false" strike="noStrike" u="none" sz="16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，配方得：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524000" y="1968500"/>
            <a:ext cx="9144000" cy="635000"/>
          </a:xfrm>
          <a:prstGeom prst="roundRect">
            <a:avLst>
              <a:gd name="adj" fmla="val 0"/>
            </a:avLst>
          </a:prstGeom>
          <a:solidFill>
            <a:srgbClr val="1A2E4B">
              <a:alpha val="6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524000" y="2070100"/>
            <a:ext cx="9144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14:m xmlns:a14="http://schemas.microsoft.com/office/drawing/2010/main">
              <m:oMath xmlns:m="http://schemas.openxmlformats.org/officeDocument/2006/math" xmlns:mml="http://www.w3.org/1998/Math/MathML">
                <m:sSup>
                  <m:e>
                    <m:d>
                      <m:dPr>
                        <m:sepChr m:val=","/>
                      </m:dPr>
                      <m:e>
                        <m:r>
                          <a:rPr sz="1700">
                            <a:solidFill>
                              <a:srgbClr val="1A2E4B"/>
                            </a:solidFill>
                            <a:latin typeface="Noto Sans SC"/>
                            <a:ea typeface="Noto Sans SC"/>
                            <a:cs typeface="Noto Sans SC"/>
                            <a:sym typeface="Noto Sans SC"/>
                          </a:rPr>
                          <m:t>x+1</m:t>
                        </m:r>
                      </m:e>
                    </m:d>
                  </m:e>
                  <m:sup>
                    <m:r>
                      <a:rPr sz="1700">
                        <a:solidFill>
                          <a:srgbClr val="1A2E4B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2</m:t>
                    </m:r>
                  </m:sup>
                </m:sSup>
                <m:r>
                  <a:rPr sz="1700">
                    <a:solidFill>
                      <a:srgbClr val="1A2E4B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+</m:t>
                </m:r>
                <m:sSup>
                  <m:e>
                    <m:r>
                      <a:rPr sz="1700">
                        <a:solidFill>
                          <a:srgbClr val="1A2E4B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y</m:t>
                    </m:r>
                  </m:e>
                  <m:sup>
                    <m:r>
                      <a:rPr sz="1700">
                        <a:solidFill>
                          <a:srgbClr val="1A2E4B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2</m:t>
                    </m:r>
                  </m:sup>
                </m:sSup>
                <m:r>
                  <a:rPr sz="1700">
                    <a:solidFill>
                      <a:srgbClr val="1A2E4B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=1</m:t>
                </m:r>
              </m:oMath>
            </a14:m>
            <a:r>
              <a:rPr lang="en-US" b="false" i="false" strike="noStrike" u="none" sz="17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 圆心 C(-1, 0)，半径 r = 1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1016000" y="29845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判断点 P(-2, 2) 与圆的位置关系：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270000" y="3556000"/>
            <a:ext cx="965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14:m xmlns:a14="http://schemas.microsoft.com/office/drawing/2010/main">
              <m:oMathPara xmlns:m="http://schemas.openxmlformats.org/officeDocument/2006/math">
                <m:oMathParaPr>
                  <m:jc m:val="left"/>
                </m:oMathParaPr>
                <m:oMath>
                  <m:r>
                    <a:rPr sz="1600">
                      <a:solidFill>
                        <a:srgbClr val="2B2F36"/>
                      </a:solidFill>
                      <a:latin typeface="Noto Sans SC"/>
                      <a:ea typeface="Noto Sans SC"/>
                      <a:cs typeface="Noto Sans SC"/>
                      <a:sym typeface="Noto Sans SC"/>
                    </a:rPr>
                    <m:t>|PC</m:t>
                  </m:r>
                  <m:sSup>
                    <m:e>
                      <m:r>
                        <a:rPr sz="1600">
                          <a:solidFill>
                            <a:srgbClr val="2B2F3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m:t>|</m:t>
                      </m:r>
                    </m:e>
                    <m:sup>
                      <m:r>
                        <a:rPr sz="1600">
                          <a:solidFill>
                            <a:srgbClr val="2B2F3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m:t>2</m:t>
                      </m:r>
                    </m:sup>
                  </m:sSup>
                  <m:r>
                    <a:rPr sz="1600">
                      <a:solidFill>
                        <a:srgbClr val="2B2F36"/>
                      </a:solidFill>
                      <a:latin typeface="Noto Sans SC"/>
                      <a:ea typeface="Noto Sans SC"/>
                      <a:cs typeface="Noto Sans SC"/>
                      <a:sym typeface="Noto Sans SC"/>
                    </a:rPr>
                    <m:t>=</m:t>
                  </m:r>
                  <m:sSup>
                    <m:e>
                      <m:d>
                        <m:dPr>
                          <m:sepChr m:val=","/>
                        </m:dPr>
                        <m:e>
                          <m:r>
                            <a:rPr sz="1600">
                              <a:solidFill>
                                <a:srgbClr val="2B2F36"/>
                              </a:solidFill>
                              <a:latin typeface="Noto Sans SC"/>
                              <a:ea typeface="Noto Sans SC"/>
                              <a:cs typeface="Noto Sans SC"/>
                              <a:sym typeface="Noto Sans SC"/>
                            </a:rPr>
                            <m:t>-2+1</m:t>
                          </m:r>
                        </m:e>
                      </m:d>
                    </m:e>
                    <m:sup>
                      <m:r>
                        <a:rPr sz="1600">
                          <a:solidFill>
                            <a:srgbClr val="2B2F3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m:t>2</m:t>
                      </m:r>
                    </m:sup>
                  </m:sSup>
                  <m:r>
                    <a:rPr sz="1600">
                      <a:solidFill>
                        <a:srgbClr val="2B2F36"/>
                      </a:solidFill>
                      <a:latin typeface="Noto Sans SC"/>
                      <a:ea typeface="Noto Sans SC"/>
                      <a:cs typeface="Noto Sans SC"/>
                      <a:sym typeface="Noto Sans SC"/>
                    </a:rPr>
                    <m:t>+</m:t>
                  </m:r>
                  <m:sSup>
                    <m:e>
                      <m:d>
                        <m:dPr>
                          <m:sepChr m:val=","/>
                        </m:dPr>
                        <m:e>
                          <m:r>
                            <a:rPr sz="1600">
                              <a:solidFill>
                                <a:srgbClr val="2B2F36"/>
                              </a:solidFill>
                              <a:latin typeface="Noto Sans SC"/>
                              <a:ea typeface="Noto Sans SC"/>
                              <a:cs typeface="Noto Sans SC"/>
                              <a:sym typeface="Noto Sans SC"/>
                            </a:rPr>
                            <m:t>2-0</m:t>
                          </m:r>
                        </m:e>
                      </m:d>
                    </m:e>
                    <m:sup>
                      <m:r>
                        <a:rPr sz="1600">
                          <a:solidFill>
                            <a:srgbClr val="2B2F3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m:t>2</m:t>
                      </m:r>
                    </m:sup>
                  </m:sSup>
                  <m:r>
                    <a:rPr sz="1600">
                      <a:solidFill>
                        <a:srgbClr val="2B2F36"/>
                      </a:solidFill>
                      <a:latin typeface="Noto Sans SC"/>
                      <a:ea typeface="Noto Sans SC"/>
                      <a:cs typeface="Noto Sans SC"/>
                      <a:sym typeface="Noto Sans SC"/>
                    </a:rPr>
                    <m:t>=1+4=5&gt;</m:t>
                  </m:r>
                  <m:sSup>
                    <m:e>
                      <m:r>
                        <a:rPr sz="1600">
                          <a:solidFill>
                            <a:srgbClr val="2B2F3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m:t>r</m:t>
                      </m:r>
                    </m:e>
                    <m:sup>
                      <m:r>
                        <a:rPr sz="1600">
                          <a:solidFill>
                            <a:srgbClr val="2B2F3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m:t>2</m:t>
                      </m:r>
                    </m:sup>
                  </m:sSup>
                  <m:r>
                    <a:rPr sz="1600">
                      <a:solidFill>
                        <a:srgbClr val="2B2F36"/>
                      </a:solidFill>
                      <a:latin typeface="Noto Sans SC"/>
                      <a:ea typeface="Noto Sans SC"/>
                      <a:cs typeface="Noto Sans SC"/>
                      <a:sym typeface="Noto Sans SC"/>
                    </a:rPr>
                    <m:t>=1</m:t>
                  </m:r>
                </m:oMath>
              </m:oMathPara>
            </a14:m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270000" y="4127500"/>
            <a:ext cx="965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E8720C"/>
                </a:solidFill>
                <a:latin typeface="Noto Sans SC"/>
                <a:ea typeface="Noto Sans SC"/>
                <a:cs typeface="Noto Sans SC"/>
                <a:sym typeface="Noto Sans SC"/>
              </a:rPr>
              <a:t>结论：点 P 在圆外，过 P 有两条切线。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1016000" y="5016500"/>
            <a:ext cx="10160000" cy="1016000"/>
          </a:xfrm>
          <a:prstGeom prst="roundRect">
            <a:avLst>
              <a:gd name="adj" fmla="val 0"/>
            </a:avLst>
          </a:prstGeom>
          <a:solidFill>
            <a:srgbClr val="E8720C">
              <a:alpha val="8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1270000" y="5207000"/>
            <a:ext cx="965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E8720C"/>
                </a:solidFill>
                <a:latin typeface="Noto Sans SC"/>
                <a:ea typeface="Noto Sans SC"/>
                <a:cs typeface="Noto Sans SC"/>
                <a:sym typeface="Noto Sans SC"/>
              </a:rPr>
              <a:t>易错点：</a:t>
            </a:r>
            <a:r>
              <a:rPr lang="en-US" b="false" i="false" strike="noStrike" u="none" sz="1500">
                <a:solidFill>
                  <a:srgbClr val="E8720C"/>
                </a:solidFill>
                <a:latin typeface="Noto Sans SC"/>
                <a:ea typeface="Noto Sans SC"/>
                <a:cs typeface="Noto Sans SC"/>
                <a:sym typeface="Noto Sans SC"/>
              </a:rPr>
              <a:t> 设点斜式时，一定要单独验证斜率不存在的情况！否则会漏掉 x = -2 这条切线。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bg>
      <p:bgPr>
        <a:solidFill>
          <a:srgbClr val="F0F2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1A2E4B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508000"/>
            <a:ext cx="5080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第17题(1) · 第二步：求两条切线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079500"/>
            <a:ext cx="10160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情况①：斜率不存在时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270000" y="15875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直线方程：x = -2，圆心 C(-1,0) 到直线距离 d = |-1 - (-2)| = 1 = r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270000" y="20955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E8720C"/>
                </a:solidFill>
                <a:latin typeface="Noto Sans SC"/>
                <a:ea typeface="Noto Sans SC"/>
                <a:cs typeface="Noto Sans SC"/>
                <a:sym typeface="Noto Sans SC"/>
              </a:rPr>
              <a:t>✓ x = -2 是圆的一条切线</a:t>
            </a:r>
            <a:endParaRPr lang="en-US" sz="1100"/>
          </a:p>
        </p:txBody>
      </p:sp>
      <p:cxnSp>
        <p:nvCxnSpPr>
          <p:cNvPr name="Connector 7" id="7"/>
          <p:cNvCxnSpPr/>
          <p:nvPr/>
        </p:nvCxnSpPr>
        <p:spPr>
          <a:xfrm rot="-4297" flipH="false" flipV="false">
            <a:off x="1016004" y="27241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C8CDD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8" id="8"/>
          <p:cNvSpPr/>
          <p:nvPr/>
        </p:nvSpPr>
        <p:spPr>
          <a:xfrm rot="0" flipH="false" flipV="false">
            <a:off x="1016000" y="2984500"/>
            <a:ext cx="10160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情况②：斜率存在时，设斜率为 k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270000" y="34925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切线方程：y - 2 = k(x + 2)，即 kx - y + 2k + 2 = 0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1270000" y="40005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圆心到切线距离 = 半径：</a:t>
            </a:r>
            <a14:m xmlns:a14="http://schemas.microsoft.com/office/drawing/2010/main">
              <m:oMath xmlns:m="http://schemas.openxmlformats.org/officeDocument/2006/math" xmlns:mml="http://www.w3.org/1998/Math/MathML">
                <m:f>
                  <m:fPr>
                    <m:type m:val="bar"/>
                  </m:fPr>
                  <m:num>
                    <m:r>
                      <a:rPr sz="15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|-k+2k+2|</m:t>
                    </m:r>
                  </m:num>
                  <m:den>
                    <m:rad>
                      <m:radPr>
                        <m:degHide m:val="on"/>
                      </m:radPr>
                      <m:deg/>
                      <m:e>
                        <m:sSup>
                          <m:e>
                            <m:r>
                              <a:rPr sz="1500">
                                <a:solidFill>
                                  <a:srgbClr val="2B2F36"/>
                                </a:solidFill>
                                <a:latin typeface="Noto Sans SC"/>
                                <a:ea typeface="Noto Sans SC"/>
                                <a:cs typeface="Noto Sans SC"/>
                                <a:sym typeface="Noto Sans SC"/>
                              </a:rPr>
                              <m:t>k</m:t>
                            </m:r>
                          </m:e>
                          <m:sup>
                            <m:r>
                              <a:rPr sz="1500">
                                <a:solidFill>
                                  <a:srgbClr val="2B2F36"/>
                                </a:solidFill>
                                <a:latin typeface="Noto Sans SC"/>
                                <a:ea typeface="Noto Sans SC"/>
                                <a:cs typeface="Noto Sans SC"/>
                                <a:sym typeface="Noto Sans SC"/>
                              </a:rPr>
                              <m:t>2</m:t>
                            </m:r>
                          </m:sup>
                        </m:sSup>
                        <m:r>
                          <a:rPr sz="1500">
                            <a:solidFill>
                              <a:srgbClr val="2B2F36"/>
                            </a:solidFill>
                            <a:latin typeface="Noto Sans SC"/>
                            <a:ea typeface="Noto Sans SC"/>
                            <a:cs typeface="Noto Sans SC"/>
                            <a:sym typeface="Noto Sans SC"/>
                          </a:rPr>
                          <m:t>+1</m:t>
                        </m:r>
                      </m:e>
                    </m:rad>
                  </m:den>
                </m:f>
                <m:r>
                  <a:rPr sz="1500">
                    <a:solidFill>
                      <a:srgbClr val="2B2F36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=1</m:t>
                </m:r>
              </m:oMath>
            </a14:m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1270000" y="45085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化简：</a:t>
            </a:r>
            <a14:m xmlns:a14="http://schemas.microsoft.com/office/drawing/2010/main">
              <m:oMath xmlns:m="http://schemas.openxmlformats.org/officeDocument/2006/math" xmlns:mml="http://www.w3.org/1998/Math/MathML">
                <m:r>
                  <a:rPr sz="1500">
                    <a:solidFill>
                      <a:srgbClr val="2B2F36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|k+2|=</m:t>
                </m:r>
                <m:rad>
                  <m:radPr>
                    <m:degHide m:val="on"/>
                  </m:radPr>
                  <m:deg/>
                  <m:e>
                    <m:sSup>
                      <m:e>
                        <m:r>
                          <a:rPr sz="1500">
                            <a:solidFill>
                              <a:srgbClr val="2B2F36"/>
                            </a:solidFill>
                            <a:latin typeface="Noto Sans SC"/>
                            <a:ea typeface="Noto Sans SC"/>
                            <a:cs typeface="Noto Sans SC"/>
                            <a:sym typeface="Noto Sans SC"/>
                          </a:rPr>
                          <m:t>k</m:t>
                        </m:r>
                      </m:e>
                      <m:sup>
                        <m:r>
                          <a:rPr sz="1500">
                            <a:solidFill>
                              <a:srgbClr val="2B2F36"/>
                            </a:solidFill>
                            <a:latin typeface="Noto Sans SC"/>
                            <a:ea typeface="Noto Sans SC"/>
                            <a:cs typeface="Noto Sans SC"/>
                            <a:sym typeface="Noto Sans SC"/>
                          </a:rPr>
                          <m:t>2</m:t>
                        </m:r>
                      </m:sup>
                    </m:sSup>
                    <m:r>
                      <a:rPr sz="15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+1</m:t>
                    </m:r>
                  </m:e>
                </m:rad>
              </m:oMath>
            </a14:m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 → </a:t>
            </a:r>
            <a14:m xmlns:a14="http://schemas.microsoft.com/office/drawing/2010/main">
              <m:oMath xmlns:m="http://schemas.openxmlformats.org/officeDocument/2006/math" xmlns:mml="http://www.w3.org/1998/Math/MathML">
                <m:sSup>
                  <m:e>
                    <m:d>
                      <m:dPr>
                        <m:sepChr m:val=","/>
                      </m:dPr>
                      <m:e>
                        <m:r>
                          <a:rPr sz="1500">
                            <a:solidFill>
                              <a:srgbClr val="2B2F36"/>
                            </a:solidFill>
                            <a:latin typeface="Noto Sans SC"/>
                            <a:ea typeface="Noto Sans SC"/>
                            <a:cs typeface="Noto Sans SC"/>
                            <a:sym typeface="Noto Sans SC"/>
                          </a:rPr>
                          <m:t>k+2</m:t>
                        </m:r>
                      </m:e>
                    </m:d>
                  </m:e>
                  <m:sup>
                    <m:r>
                      <a:rPr sz="15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2</m:t>
                    </m:r>
                  </m:sup>
                </m:sSup>
                <m:r>
                  <a:rPr sz="1500">
                    <a:solidFill>
                      <a:srgbClr val="2B2F36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=</m:t>
                </m:r>
                <m:sSup>
                  <m:e>
                    <m:r>
                      <a:rPr sz="15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k</m:t>
                    </m:r>
                  </m:e>
                  <m:sup>
                    <m:r>
                      <a:rPr sz="1500">
                        <a:solidFill>
                          <a:srgbClr val="2B2F36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2</m:t>
                    </m:r>
                  </m:sup>
                </m:sSup>
                <m:r>
                  <a:rPr sz="1500">
                    <a:solidFill>
                      <a:srgbClr val="2B2F36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+1</m:t>
                </m:r>
              </m:oMath>
            </a14:m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 → 4k + 4 = 1 → k = -3/4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1016000" y="5207000"/>
            <a:ext cx="10160000" cy="825500"/>
          </a:xfrm>
          <a:prstGeom prst="roundRect">
            <a:avLst>
              <a:gd name="adj" fmla="val 0"/>
            </a:avLst>
          </a:prstGeom>
          <a:solidFill>
            <a:srgbClr val="E8720C">
              <a:alpha val="1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1270000" y="5397500"/>
            <a:ext cx="965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E8720C"/>
                </a:solidFill>
                <a:latin typeface="Noto Sans SC"/>
                <a:ea typeface="Noto Sans SC"/>
                <a:cs typeface="Noto Sans SC"/>
                <a:sym typeface="Noto Sans SC"/>
              </a:rPr>
              <a:t>切线方程为：x = -2 或 3x + 4y - 2 = 0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solidFill>
          <a:srgbClr val="F0F2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1A2E4B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508000"/>
            <a:ext cx="5080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第17题(2) · 几何意义转化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079500"/>
            <a:ext cx="10160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14:m xmlns:a14="http://schemas.microsoft.com/office/drawing/2010/main">
              <m:oMath xmlns:m="http://schemas.openxmlformats.org/officeDocument/2006/math" xmlns:mml="http://www.w3.org/1998/Math/MathML">
                <m:f>
                  <m:fPr>
                    <m:type m:val="bar"/>
                  </m:fPr>
                  <m:num>
                    <m:r>
                      <a:rPr b="1" sz="2000">
                        <a:solidFill>
                          <a:srgbClr val="1A2E4B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y-2</m:t>
                    </m:r>
                  </m:num>
                  <m:den>
                    <m:r>
                      <a:rPr b="1" sz="2000">
                        <a:solidFill>
                          <a:srgbClr val="1A2E4B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x+2</m:t>
                    </m:r>
                  </m:den>
                </m:f>
              </m:oMath>
            </a14:m>
            <a:r>
              <a:rPr lang="en-US" b="true" i="false" strike="noStrike" u="none" sz="20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 的几何意义是什么？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016000" y="2032000"/>
            <a:ext cx="10160000" cy="1016000"/>
          </a:xfrm>
          <a:prstGeom prst="roundRect">
            <a:avLst>
              <a:gd name="adj" fmla="val 0"/>
            </a:avLst>
          </a:prstGeom>
          <a:solidFill>
            <a:srgbClr val="1A2E4B">
              <a:alpha val="6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270000" y="2222500"/>
            <a:ext cx="9652000" cy="69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答案：</a:t>
            </a:r>
            <a:r>
              <a:rPr lang="en-US" b="false" i="false" strike="noStrike" u="none" sz="16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 圆上动点 Q(x,y) 与定点 P(-2,2) 连线的斜率 k。</a:t>
            </a:r>
            <a:endParaRPr lang="en-US" sz="1100"/>
          </a:p>
          <a:p>
            <a:pPr algn="l" marL="0" indent="0">
              <a:lnSpc>
                <a:spcPct val="125000"/>
              </a:lnSpc>
            </a:pPr>
            <a:r>
              <a:rPr lang="en-US" b="false" i="false" strike="noStrike" u="none" sz="16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即 </a:t>
            </a:r>
            <a14:m xmlns:a14="http://schemas.microsoft.com/office/drawing/2010/main">
              <m:oMath xmlns:m="http://schemas.openxmlformats.org/officeDocument/2006/math" xmlns:mml="http://www.w3.org/1998/Math/MathML">
                <m:r>
                  <a:rPr sz="1600">
                    <a:solidFill>
                      <a:srgbClr val="1A2E4B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k=</m:t>
                </m:r>
                <m:f>
                  <m:fPr>
                    <m:type m:val="bar"/>
                  </m:fPr>
                  <m:num>
                    <m:sSub>
                      <m:e>
                        <m:r>
                          <a:rPr sz="1600">
                            <a:solidFill>
                              <a:srgbClr val="1A2E4B"/>
                            </a:solidFill>
                            <a:latin typeface="Noto Sans SC"/>
                            <a:ea typeface="Noto Sans SC"/>
                            <a:cs typeface="Noto Sans SC"/>
                            <a:sym typeface="Noto Sans SC"/>
                          </a:rPr>
                          <m:t>y</m:t>
                        </m:r>
                      </m:e>
                      <m:sub>
                        <m:r>
                          <a:rPr sz="1600">
                            <a:solidFill>
                              <a:srgbClr val="1A2E4B"/>
                            </a:solidFill>
                            <a:latin typeface="Noto Sans SC"/>
                            <a:ea typeface="Noto Sans SC"/>
                            <a:cs typeface="Noto Sans SC"/>
                            <a:sym typeface="Noto Sans SC"/>
                          </a:rPr>
                          <m:t>Q</m:t>
                        </m:r>
                      </m:sub>
                    </m:sSub>
                    <m:r>
                      <a:rPr sz="1600">
                        <a:solidFill>
                          <a:srgbClr val="1A2E4B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-</m:t>
                    </m:r>
                    <m:sSub>
                      <m:e>
                        <m:r>
                          <a:rPr sz="1600">
                            <a:solidFill>
                              <a:srgbClr val="1A2E4B"/>
                            </a:solidFill>
                            <a:latin typeface="Noto Sans SC"/>
                            <a:ea typeface="Noto Sans SC"/>
                            <a:cs typeface="Noto Sans SC"/>
                            <a:sym typeface="Noto Sans SC"/>
                          </a:rPr>
                          <m:t>y</m:t>
                        </m:r>
                      </m:e>
                      <m:sub>
                        <m:r>
                          <a:rPr sz="1600">
                            <a:solidFill>
                              <a:srgbClr val="1A2E4B"/>
                            </a:solidFill>
                            <a:latin typeface="Noto Sans SC"/>
                            <a:ea typeface="Noto Sans SC"/>
                            <a:cs typeface="Noto Sans SC"/>
                            <a:sym typeface="Noto Sans SC"/>
                          </a:rPr>
                          <m:t>P</m:t>
                        </m:r>
                      </m:sub>
                    </m:sSub>
                  </m:num>
                  <m:den>
                    <m:sSub>
                      <m:e>
                        <m:r>
                          <a:rPr sz="1600">
                            <a:solidFill>
                              <a:srgbClr val="1A2E4B"/>
                            </a:solidFill>
                            <a:latin typeface="Noto Sans SC"/>
                            <a:ea typeface="Noto Sans SC"/>
                            <a:cs typeface="Noto Sans SC"/>
                            <a:sym typeface="Noto Sans SC"/>
                          </a:rPr>
                          <m:t>x</m:t>
                        </m:r>
                      </m:e>
                      <m:sub>
                        <m:r>
                          <a:rPr sz="1600">
                            <a:solidFill>
                              <a:srgbClr val="1A2E4B"/>
                            </a:solidFill>
                            <a:latin typeface="Noto Sans SC"/>
                            <a:ea typeface="Noto Sans SC"/>
                            <a:cs typeface="Noto Sans SC"/>
                            <a:sym typeface="Noto Sans SC"/>
                          </a:rPr>
                          <m:t>Q</m:t>
                        </m:r>
                      </m:sub>
                    </m:sSub>
                    <m:r>
                      <a:rPr sz="1600">
                        <a:solidFill>
                          <a:srgbClr val="1A2E4B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-</m:t>
                    </m:r>
                    <m:sSub>
                      <m:e>
                        <m:r>
                          <a:rPr sz="1600">
                            <a:solidFill>
                              <a:srgbClr val="1A2E4B"/>
                            </a:solidFill>
                            <a:latin typeface="Noto Sans SC"/>
                            <a:ea typeface="Noto Sans SC"/>
                            <a:cs typeface="Noto Sans SC"/>
                            <a:sym typeface="Noto Sans SC"/>
                          </a:rPr>
                          <m:t>x</m:t>
                        </m:r>
                      </m:e>
                      <m:sub>
                        <m:r>
                          <a:rPr sz="1600">
                            <a:solidFill>
                              <a:srgbClr val="1A2E4B"/>
                            </a:solidFill>
                            <a:latin typeface="Noto Sans SC"/>
                            <a:ea typeface="Noto Sans SC"/>
                            <a:cs typeface="Noto Sans SC"/>
                            <a:sym typeface="Noto Sans SC"/>
                          </a:rPr>
                          <m:t>P</m:t>
                        </m:r>
                      </m:sub>
                    </m:sSub>
                  </m:den>
                </m:f>
                <m:r>
                  <a:rPr sz="1600">
                    <a:solidFill>
                      <a:srgbClr val="1A2E4B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m:t>=</m:t>
                </m:r>
                <m:f>
                  <m:fPr>
                    <m:type m:val="bar"/>
                  </m:fPr>
                  <m:num>
                    <m:r>
                      <a:rPr sz="1600">
                        <a:solidFill>
                          <a:srgbClr val="1A2E4B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y-2</m:t>
                    </m:r>
                  </m:num>
                  <m:den>
                    <m:r>
                      <a:rPr sz="1600">
                        <a:solidFill>
                          <a:srgbClr val="1A2E4B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rPr>
                      <m:t>x+2</m:t>
                    </m:r>
                  </m:den>
                </m:f>
              </m:oMath>
            </a14:m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1016000" y="3429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问题转化为：过 P 点的直线与圆有交点时，斜率 k 的取值范围。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016000" y="41275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关键：当直线与圆相切时，斜率 k 取到边界值。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016000" y="4953000"/>
            <a:ext cx="10160000" cy="1016000"/>
          </a:xfrm>
          <a:prstGeom prst="roundRect">
            <a:avLst>
              <a:gd name="adj" fmla="val 0"/>
            </a:avLst>
          </a:prstGeom>
          <a:solidFill>
            <a:srgbClr val="E8720C">
              <a:alpha val="8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1270000" y="5143500"/>
            <a:ext cx="965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E8720C"/>
                </a:solidFill>
                <a:latin typeface="Noto Sans SC"/>
                <a:ea typeface="Noto Sans SC"/>
                <a:cs typeface="Noto Sans SC"/>
                <a:sym typeface="Noto Sans SC"/>
              </a:rPr>
              <a:t>思路：</a:t>
            </a:r>
            <a:r>
              <a:rPr lang="en-US" b="false" i="false" strike="noStrike" u="none" sz="1500">
                <a:solidFill>
                  <a:srgbClr val="E8720C"/>
                </a:solidFill>
                <a:latin typeface="Noto Sans SC"/>
                <a:ea typeface="Noto Sans SC"/>
                <a:cs typeface="Noto Sans SC"/>
                <a:sym typeface="Noto Sans SC"/>
              </a:rPr>
              <a:t> 上一问我们已经求出了两条切线，切线斜率就是 k 的两个边界。直接用上一问的结论！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>
  <p:cSld>
    <p:bg>
      <p:bgPr>
        <a:solidFill>
          <a:srgbClr val="F0F2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1A2E4B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508000"/>
            <a:ext cx="5080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第17题(2) · 求解取值范围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143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由上一问，两条切线分别是：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270000" y="17145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① x = -2（斜率不存在，对应直线垂直x轴）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270000" y="22225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② 3x + 4y - 2 = 0，即 y = -3/4 x + 1/2，斜率 k = -3/4</a:t>
            </a:r>
            <a:endParaRPr lang="en-US" sz="1100"/>
          </a:p>
        </p:txBody>
      </p:sp>
      <p:cxnSp>
        <p:nvCxnSpPr>
          <p:cNvPr name="Connector 7" id="7"/>
          <p:cNvCxnSpPr/>
          <p:nvPr/>
        </p:nvCxnSpPr>
        <p:spPr>
          <a:xfrm rot="-4297" flipH="false" flipV="false">
            <a:off x="1016004" y="29781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C8CDD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8" id="8"/>
          <p:cNvSpPr/>
          <p:nvPr/>
        </p:nvSpPr>
        <p:spPr>
          <a:xfrm rot="0" flipH="false" flipV="false">
            <a:off x="1016000" y="3302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分析斜率变化范围：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270000" y="3873500"/>
            <a:ext cx="965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圆上点从下方切点绕到 (-2, 0) 时，斜率从 -3/4 逐渐减小到 -∞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1270000" y="4445000"/>
            <a:ext cx="965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另一条切线 x = -2 对应斜率趋向负无穷，是左边界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1016000" y="5207000"/>
            <a:ext cx="10160000" cy="825500"/>
          </a:xfrm>
          <a:prstGeom prst="roundRect">
            <a:avLst>
              <a:gd name="adj" fmla="val 0"/>
            </a:avLst>
          </a:prstGeom>
          <a:solidFill>
            <a:srgbClr val="E8720C">
              <a:alpha val="1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1270000" y="5397500"/>
            <a:ext cx="965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E8720C"/>
                </a:solidFill>
                <a:latin typeface="Noto Sans SC"/>
                <a:ea typeface="Noto Sans SC"/>
                <a:cs typeface="Noto Sans SC"/>
                <a:sym typeface="Noto Sans SC"/>
              </a:rPr>
              <a:t>取值范围：(-∞, -3/4]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bg>
      <p:bgPr>
        <a:solidFill>
          <a:srgbClr val="F0F2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1A2E4B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508000"/>
            <a:ext cx="3810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解答题 · 第18题（17分）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079500"/>
            <a:ext cx="10160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2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如何把实际问题转化为直线与圆的位置关系？</a:t>
            </a:r>
            <a:endParaRPr lang="en-US" sz="1100"/>
          </a:p>
        </p:txBody>
      </p:sp>
      <p:cxnSp>
        <p:nvCxnSpPr>
          <p:cNvPr name="Connector 5" id="5"/>
          <p:cNvCxnSpPr/>
          <p:nvPr/>
        </p:nvCxnSpPr>
        <p:spPr>
          <a:xfrm rot="-4297" flipH="false" flipV="false">
            <a:off x="1016004" y="19621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C8CDD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6" id="6"/>
          <p:cNvSpPr/>
          <p:nvPr/>
        </p:nvSpPr>
        <p:spPr>
          <a:xfrm rot="0" flipH="false" flipV="false">
            <a:off x="1016000" y="2222500"/>
            <a:ext cx="10160000" cy="152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以 O 为原点，海岸线为 x 轴建立坐标系。观测站 C 在 O 的正东方向，OC = 15 km，观测半径 5 km。鲸的行进路线近似满足曲线 y = k√x（k &gt; 0）。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1270000" y="39370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(1) 若鲸经过 A(1,1)，求 k 的值；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270000" y="4508500"/>
            <a:ext cx="965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(2) ① 鲸运动到何处时开始进入观测区域？ ② 鲸运动到何处时离 C 最近？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016000" y="5461000"/>
            <a:ext cx="10160000" cy="698500"/>
          </a:xfrm>
          <a:prstGeom prst="roundRect">
            <a:avLst>
              <a:gd name="adj" fmla="val 0"/>
            </a:avLst>
          </a:prstGeom>
          <a:solidFill>
            <a:srgbClr val="1A2E4B">
              <a:alpha val="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1270000" y="5626100"/>
            <a:ext cx="9652000" cy="444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关键转化：</a:t>
            </a:r>
            <a:r>
              <a:rPr lang="en-US" b="false" i="false" strike="noStrike" u="none" sz="14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 观测站 C 的观测区域 = 以 C(15,0) 为圆心、半径 5 的圆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>
  <p:cSld>
    <p:bg>
      <p:bgPr>
        <a:solidFill>
          <a:srgbClr val="F0F2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1A2E4B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508000"/>
            <a:ext cx="5080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第18题(1) + (2)① · 求交点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079500"/>
            <a:ext cx="10160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(1) 求 k 的值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270000" y="15875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将 A(1,1) 代入 y = k√x：1 = k·√1，得 k = 1</a:t>
            </a:r>
            <a:endParaRPr lang="en-US" sz="1100"/>
          </a:p>
        </p:txBody>
      </p:sp>
      <p:cxnSp>
        <p:nvCxnSpPr>
          <p:cNvPr name="Connector 6" id="6"/>
          <p:cNvCxnSpPr/>
          <p:nvPr/>
        </p:nvCxnSpPr>
        <p:spPr>
          <a:xfrm rot="-4297" flipH="false" flipV="false">
            <a:off x="1016004" y="2279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C8CDD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7" id="7"/>
          <p:cNvSpPr/>
          <p:nvPr/>
        </p:nvSpPr>
        <p:spPr>
          <a:xfrm rot="0" flipH="false" flipV="false">
            <a:off x="1016000" y="2540000"/>
            <a:ext cx="10160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(2)① 开始进入观测区域的位置 = 曲线与圆的左交点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270000" y="31115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观测站圆方程：(x - 15)² + y² = 25，鲸路线：y = √x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270000" y="36830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联立代入：(x - 15)² + x = 25 → x² - 29x + 200 = 0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1270000" y="42545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解得 x = (29 ± √41)/2 ≈ (29 ± 6.4)/2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1270000" y="48260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x₁ ≈ 11.3（进入），x₂ ≈ 17.7（离开），对应 y = √x ≈ 3.4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1016000" y="5524500"/>
            <a:ext cx="10160000" cy="698500"/>
          </a:xfrm>
          <a:prstGeom prst="roundRect">
            <a:avLst>
              <a:gd name="adj" fmla="val 0"/>
            </a:avLst>
          </a:prstGeom>
          <a:solidFill>
            <a:srgbClr val="E8720C">
              <a:alpha val="1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1270000" y="5689600"/>
            <a:ext cx="9652000" cy="444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E8720C"/>
                </a:solidFill>
                <a:latin typeface="Noto Sans SC"/>
                <a:ea typeface="Noto Sans SC"/>
                <a:cs typeface="Noto Sans SC"/>
                <a:sym typeface="Noto Sans SC"/>
              </a:rPr>
              <a:t>开始进入位置：约 (11.3, 3.4)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>
  <p:cSld>
    <p:bg>
      <p:bgPr>
        <a:solidFill>
          <a:srgbClr val="F0F2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1A2E4B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508000"/>
            <a:ext cx="5080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第18题(2)② · 距离最值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143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如何求曲线上一点到定点的最近距离？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016000" y="19685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鲸的坐标 (x, √x)，到 C(15, 0) 的距离平方：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270000" y="2603500"/>
            <a:ext cx="9652000" cy="635000"/>
          </a:xfrm>
          <a:prstGeom prst="roundRect">
            <a:avLst>
              <a:gd name="adj" fmla="val 0"/>
            </a:avLst>
          </a:prstGeom>
          <a:solidFill>
            <a:srgbClr val="1A2E4B">
              <a:alpha val="6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1270000" y="27051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d² = (x - 15)² + y² = (x - 15)² + x = x² - 29x + 225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016000" y="3556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这是关于 x 的二次函数，开口向上，最小值在对称轴处取得：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270000" y="41275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对称轴 x = 29/2 = 14.5，此时 d² 最小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1270000" y="46990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对应 y = √14.5 ≈ 3.8，d ≈ √14.75 ≈ 3.8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1016000" y="5397500"/>
            <a:ext cx="10160000" cy="762000"/>
          </a:xfrm>
          <a:prstGeom prst="roundRect">
            <a:avLst>
              <a:gd name="adj" fmla="val 0"/>
            </a:avLst>
          </a:prstGeom>
          <a:solidFill>
            <a:srgbClr val="E8720C">
              <a:alpha val="1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1270000" y="55880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E8720C"/>
                </a:solidFill>
                <a:latin typeface="Noto Sans SC"/>
                <a:ea typeface="Noto Sans SC"/>
                <a:cs typeface="Noto Sans SC"/>
                <a:sym typeface="Noto Sans SC"/>
              </a:rPr>
              <a:t>离观测站 C 最近的位置：约 (14.5, 3.8)</a:t>
            </a:r>
            <a:endParaRPr lang="en-US" sz="1100"/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>
  <p:cSld>
    <p:bg>
      <p:bgPr>
        <a:solidFill>
          <a:srgbClr val="F0F2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1A2E4B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508000"/>
            <a:ext cx="3810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解答题 · 第19题（17分）· 压轴题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079500"/>
            <a:ext cx="10160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2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切线、外接圆、切点弦——三个问题怎么串联？</a:t>
            </a:r>
            <a:endParaRPr lang="en-US" sz="1100"/>
          </a:p>
        </p:txBody>
      </p:sp>
      <p:cxnSp>
        <p:nvCxnSpPr>
          <p:cNvPr name="Connector 5" id="5"/>
          <p:cNvCxnSpPr/>
          <p:nvPr/>
        </p:nvCxnSpPr>
        <p:spPr>
          <a:xfrm rot="-4297" flipH="false" flipV="false">
            <a:off x="1016004" y="19621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C8CDD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6" id="6"/>
          <p:cNvSpPr/>
          <p:nvPr/>
        </p:nvSpPr>
        <p:spPr>
          <a:xfrm rot="0" flipH="false" flipV="false">
            <a:off x="1016000" y="22225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圆 M：x² + (y - 4)² = 4，圆心 M(0,4)，半径 r = 2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1016000" y="2794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点 P 在直线 l：x - 2y = 0 上运动，过 P 作圆 M 的两条切线 PA、PB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270000" y="35560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(1) 当切线 PA = 2√3 时，求 P 点坐标；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270000" y="41275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(2) △PAM 的外接圆 N 是否过定点？若过，求所有定点坐标；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1270000" y="46990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(3) 求线段 AB 长度的最小值。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1016000" y="5461000"/>
            <a:ext cx="10160000" cy="698500"/>
          </a:xfrm>
          <a:prstGeom prst="roundRect">
            <a:avLst>
              <a:gd name="adj" fmla="val 0"/>
            </a:avLst>
          </a:prstGeom>
          <a:solidFill>
            <a:srgbClr val="1A2E4B">
              <a:alpha val="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1270000" y="5626100"/>
            <a:ext cx="9652000" cy="444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核心模型：</a:t>
            </a:r>
            <a:r>
              <a:rPr lang="en-US" b="false" i="false" strike="noStrike" u="none" sz="14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 切线长定理 MA⊥PA，△MAP 为直角三角形</a:t>
            </a:r>
            <a:endParaRPr lang="en-US" sz="1100"/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>
  <p:cSld>
    <p:bg>
      <p:bgPr>
        <a:solidFill>
          <a:srgbClr val="F0F2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1A2E4B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508000"/>
            <a:ext cx="5080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第19题(1) · 求 P 点坐标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143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核心关系：</a:t>
            </a:r>
            <a:r>
              <a:rPr lang="en-US" b="false" i="false" strike="noStrike" u="none" sz="16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 MA ⊥ PA（切线垂直过切点的半径），△MAP 为直角三角形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270000" y="1905000"/>
            <a:ext cx="9652000" cy="635000"/>
          </a:xfrm>
          <a:prstGeom prst="roundRect">
            <a:avLst>
              <a:gd name="adj" fmla="val 0"/>
            </a:avLst>
          </a:prstGeom>
          <a:solidFill>
            <a:srgbClr val="1A2E4B">
              <a:alpha val="6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270000" y="20066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MP² = MA² + PA²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1016000" y="28575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代入 MA = 2，PA = 2√3：MP² = 4 + 12 = 16，即 MP = 4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016000" y="3556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P 在直线 x - 2y = 0 上，设 P(2t, t)，M(0, 4)：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270000" y="41275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MP² = (2t)² + (t - 4)² = 5t² - 8t + 16 = 16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1270000" y="46990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化简：5t² - 8t = 0 → t(5t - 8) = 0 → t = 0 或 t = 8/5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1016000" y="5397500"/>
            <a:ext cx="10160000" cy="762000"/>
          </a:xfrm>
          <a:prstGeom prst="roundRect">
            <a:avLst>
              <a:gd name="adj" fmla="val 0"/>
            </a:avLst>
          </a:prstGeom>
          <a:solidFill>
            <a:srgbClr val="E8720C">
              <a:alpha val="1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1270000" y="55880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E8720C"/>
                </a:solidFill>
                <a:latin typeface="Noto Sans SC"/>
                <a:ea typeface="Noto Sans SC"/>
                <a:cs typeface="Noto Sans SC"/>
                <a:sym typeface="Noto Sans SC"/>
              </a:rPr>
              <a:t>P 点坐标为 (0, 0) 或 (16/5, 8/5) = (3.2, 1.6)</a:t>
            </a:r>
            <a:endParaRPr lang="en-US" sz="1100"/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>
  <p:cSld>
    <p:bg>
      <p:bgPr>
        <a:solidFill>
          <a:srgbClr val="F0F2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1A2E4B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508000"/>
            <a:ext cx="5080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第19题(2) · 外接圆过定点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143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关键洞察：</a:t>
            </a: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 ∠PAM = 90°，直角三角形外接圆以斜边 MP 为直径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016000" y="18415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M(0,4)，P(2t, t)，圆 N 以 MP 为直径，方程整理为：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270000" y="2476500"/>
            <a:ext cx="9652000" cy="635000"/>
          </a:xfrm>
          <a:prstGeom prst="roundRect">
            <a:avLst>
              <a:gd name="adj" fmla="val 0"/>
            </a:avLst>
          </a:prstGeom>
          <a:solidFill>
            <a:srgbClr val="1A2E4B">
              <a:alpha val="6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1270000" y="25781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x² + y² - 4y + t(-2x - y + 4) = 0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016000" y="3429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求定点：令参数 t 的系数为 0，且常数项也为 0：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270000" y="40005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① -2x - y + 4 = 0 ② x² + y² - 4y = 0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1270000" y="45720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联立解得：(x, y) = (0, 4) 或 (8/5, 4/5)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1016000" y="5334000"/>
            <a:ext cx="10160000" cy="825500"/>
          </a:xfrm>
          <a:prstGeom prst="roundRect">
            <a:avLst>
              <a:gd name="adj" fmla="val 0"/>
            </a:avLst>
          </a:prstGeom>
          <a:solidFill>
            <a:srgbClr val="E8720C">
              <a:alpha val="1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1270000" y="5524500"/>
            <a:ext cx="965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E8720C"/>
                </a:solidFill>
                <a:latin typeface="Noto Sans SC"/>
                <a:ea typeface="Noto Sans SC"/>
                <a:cs typeface="Noto Sans SC"/>
                <a:sym typeface="Noto Sans SC"/>
              </a:rPr>
              <a:t>圆 N 过两个定点：M(0, 4) 和 (8/5, 4/5)</a:t>
            </a:r>
            <a:endParaRPr lang="en-US" sz="1100"/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>
  <p:cSld>
    <p:bg>
      <p:bgPr>
        <a:solidFill>
          <a:srgbClr val="F0F2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1A2E4B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508000"/>
            <a:ext cx="5080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第19题(3) · AB 长度最小值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143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几何关系：</a:t>
            </a: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 AB 是切点弦，AB ⊥ MP，由面积桥得：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270000" y="1841500"/>
            <a:ext cx="9652000" cy="635000"/>
          </a:xfrm>
          <a:prstGeom prst="roundRect">
            <a:avLst>
              <a:gd name="adj" fmla="val 0"/>
            </a:avLst>
          </a:prstGeom>
          <a:solidFill>
            <a:srgbClr val="1A2E4B">
              <a:alpha val="6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270000" y="19431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AB = 4·PA / MP = 4·√(MP² - 4) / MP = 4·√(1 - 4/MP²)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1016000" y="2794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要使 AB 最小，只需使 MP 最小（MP 越大，AB 越接近 4）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016000" y="34925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MP 最小值 = 圆心 M 到直线 l：x - 2y = 0 的距离：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270000" y="40640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MP_min = |0 - 2×4| / √(1² + (-2)²) = 8/√5，MP²_min = 64/5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1016000" y="47625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代入：AB_min = 4·√(1 - 4/(64/5)) = 4·√(11/16) = √11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1016000" y="5461000"/>
            <a:ext cx="10160000" cy="698500"/>
          </a:xfrm>
          <a:prstGeom prst="roundRect">
            <a:avLst>
              <a:gd name="adj" fmla="val 0"/>
            </a:avLst>
          </a:prstGeom>
          <a:solidFill>
            <a:srgbClr val="E8720C">
              <a:alpha val="1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1270000" y="5626100"/>
            <a:ext cx="9652000" cy="444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E8720C"/>
                </a:solidFill>
                <a:latin typeface="Noto Sans SC"/>
                <a:ea typeface="Noto Sans SC"/>
                <a:cs typeface="Noto Sans SC"/>
                <a:sym typeface="Noto Sans SC"/>
              </a:rPr>
              <a:t>AB 长度的最小值为 √11</a:t>
            </a:r>
            <a:endParaRPr lang="en-US" sz="1100"/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0F2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1A2E4B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635000"/>
            <a:ext cx="10160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800">
                <a:solidFill>
                  <a:srgbClr val="1A2E4B"/>
                </a:solidFill>
                <a:latin typeface="Noto Sans SC"/>
                <a:ea typeface="Noto Sans SC"/>
                <a:cs typeface="Noto Sans SC"/>
                <a:sym typeface="Noto Sans SC"/>
              </a:rPr>
              <a:t>本章核心知识点回顾</a:t>
            </a:r>
            <a:endParaRPr lang="en-US" sz="1100"/>
          </a:p>
        </p:txBody>
      </p:sp>
      <p:cxnSp>
        <p:nvCxnSpPr>
          <p:cNvPr name="Connector 4" id="4"/>
          <p:cNvCxnSpPr/>
          <p:nvPr/>
        </p:nvCxnSpPr>
        <p:spPr>
          <a:xfrm rot="-4297" flipH="false" flipV="false">
            <a:off x="1016004" y="1517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C8CDD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5" id="5"/>
          <p:cNvSpPr/>
          <p:nvPr/>
        </p:nvSpPr>
        <p:spPr>
          <a:xfrm rot="0" flipH="false" flipV="false">
            <a:off x="1016000" y="1905000"/>
            <a:ext cx="5080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700">
                <a:solidFill>
                  <a:srgbClr val="E8720C"/>
                </a:solidFill>
                <a:latin typeface="Noto Sans SC"/>
                <a:ea typeface="Noto Sans SC"/>
                <a:cs typeface="Noto Sans SC"/>
                <a:sym typeface="Noto Sans SC"/>
              </a:rPr>
              <a:t>一、直线方程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270000" y="2476500"/>
            <a:ext cx="4572000" cy="152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50000"/>
              </a:lnSpc>
              <a:defRPr/>
            </a:pP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• 斜率公式：k = (y₂-y₁)/(x₂-x₁)</a:t>
            </a:r>
            <a:endParaRPr lang="en-US" sz="1100"/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• 截距式：x/a + y/b = 1（a,b&gt;0）</a:t>
            </a:r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• 点斜式：y - y₀ = k(x - x₀)</a:t>
            </a:r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6350000" y="1905000"/>
            <a:ext cx="5080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700">
                <a:solidFill>
                  <a:srgbClr val="E8720C"/>
                </a:solidFill>
                <a:latin typeface="Noto Sans SC"/>
                <a:ea typeface="Noto Sans SC"/>
                <a:cs typeface="Noto Sans SC"/>
                <a:sym typeface="Noto Sans SC"/>
              </a:rPr>
              <a:t>二、圆的方程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6604000" y="2476500"/>
            <a:ext cx="4572000" cy="152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50000"/>
              </a:lnSpc>
              <a:defRPr/>
            </a:pP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• 标准方程：(x-a)² + (y-b)² = r²</a:t>
            </a:r>
            <a:endParaRPr lang="en-US" sz="1100"/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• 一般方程：x²+y²+Dx+Ey+F=0</a:t>
            </a:r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• 配方法化标准方程求圆心半径</a:t>
            </a:r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016000" y="4191000"/>
            <a:ext cx="5080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700">
                <a:solidFill>
                  <a:srgbClr val="E8720C"/>
                </a:solidFill>
                <a:latin typeface="Noto Sans SC"/>
                <a:ea typeface="Noto Sans SC"/>
                <a:cs typeface="Noto Sans SC"/>
                <a:sym typeface="Noto Sans SC"/>
              </a:rPr>
              <a:t>三、直线与圆的位置关系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1270000" y="4762500"/>
            <a:ext cx="4572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50000"/>
              </a:lnSpc>
              <a:defRPr/>
            </a:pP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• 圆心到直线距离 d 与 r 比较</a:t>
            </a:r>
            <a:endParaRPr lang="en-US" sz="1100"/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• d &lt; r 相交，d = r 相切，d &gt; r 相离</a:t>
            </a:r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6350000" y="4191000"/>
            <a:ext cx="5080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700">
                <a:solidFill>
                  <a:srgbClr val="E8720C"/>
                </a:solidFill>
                <a:latin typeface="Noto Sans SC"/>
                <a:ea typeface="Noto Sans SC"/>
                <a:cs typeface="Noto Sans SC"/>
                <a:sym typeface="Noto Sans SC"/>
              </a:rPr>
              <a:t>四、切线问题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6604000" y="4762500"/>
            <a:ext cx="4572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50000"/>
              </a:lnSpc>
              <a:defRPr/>
            </a:pP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• 切线垂直过切点的半径</a:t>
            </a:r>
            <a:endParaRPr lang="en-US" sz="1100"/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• 过圆外一点有两条切线，注意验证斜率不存在</a:t>
            </a:r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• 切线长：PA² = MP² - r²</a:t>
            </a:r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0" y="6318250"/>
            <a:ext cx="1524000" cy="5397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{"Label":"1","ContentProducer":"001191110102MACQD9K64010000","ProduceID":"7690591043117370567","ReservedCode1":"","ContentPropagator":"","PropagateID":"","ReservedCode2":""}</vt:lpwstr>
  </property>
</Properties>
</file>